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70"/>
  </p:notesMasterIdLst>
  <p:handoutMasterIdLst>
    <p:handoutMasterId r:id="rId71"/>
  </p:handoutMasterIdLst>
  <p:sldIdLst>
    <p:sldId id="256" r:id="rId5"/>
    <p:sldId id="309" r:id="rId6"/>
    <p:sldId id="257" r:id="rId7"/>
    <p:sldId id="273" r:id="rId8"/>
    <p:sldId id="305" r:id="rId9"/>
    <p:sldId id="343" r:id="rId10"/>
    <p:sldId id="344" r:id="rId11"/>
    <p:sldId id="345" r:id="rId12"/>
    <p:sldId id="346" r:id="rId13"/>
    <p:sldId id="347" r:id="rId14"/>
    <p:sldId id="348" r:id="rId15"/>
    <p:sldId id="349" r:id="rId16"/>
    <p:sldId id="351" r:id="rId17"/>
    <p:sldId id="310" r:id="rId18"/>
    <p:sldId id="295" r:id="rId19"/>
    <p:sldId id="304" r:id="rId20"/>
    <p:sldId id="316" r:id="rId21"/>
    <p:sldId id="361" r:id="rId22"/>
    <p:sldId id="360" r:id="rId23"/>
    <p:sldId id="318" r:id="rId24"/>
    <p:sldId id="319" r:id="rId25"/>
    <p:sldId id="323" r:id="rId26"/>
    <p:sldId id="313" r:id="rId27"/>
    <p:sldId id="325" r:id="rId28"/>
    <p:sldId id="321" r:id="rId29"/>
    <p:sldId id="326" r:id="rId30"/>
    <p:sldId id="363" r:id="rId31"/>
    <p:sldId id="328" r:id="rId32"/>
    <p:sldId id="329" r:id="rId33"/>
    <p:sldId id="337" r:id="rId34"/>
    <p:sldId id="311" r:id="rId35"/>
    <p:sldId id="296" r:id="rId36"/>
    <p:sldId id="258" r:id="rId37"/>
    <p:sldId id="302" r:id="rId38"/>
    <p:sldId id="336" r:id="rId39"/>
    <p:sldId id="306" r:id="rId40"/>
    <p:sldId id="301" r:id="rId41"/>
    <p:sldId id="307" r:id="rId42"/>
    <p:sldId id="308" r:id="rId43"/>
    <p:sldId id="330" r:id="rId44"/>
    <p:sldId id="332" r:id="rId45"/>
    <p:sldId id="335" r:id="rId46"/>
    <p:sldId id="339" r:id="rId47"/>
    <p:sldId id="369" r:id="rId48"/>
    <p:sldId id="331" r:id="rId49"/>
    <p:sldId id="341" r:id="rId50"/>
    <p:sldId id="333" r:id="rId51"/>
    <p:sldId id="340" r:id="rId52"/>
    <p:sldId id="334" r:id="rId53"/>
    <p:sldId id="342" r:id="rId54"/>
    <p:sldId id="371" r:id="rId55"/>
    <p:sldId id="300" r:id="rId56"/>
    <p:sldId id="338" r:id="rId57"/>
    <p:sldId id="312" r:id="rId58"/>
    <p:sldId id="297" r:id="rId59"/>
    <p:sldId id="352" r:id="rId60"/>
    <p:sldId id="353" r:id="rId61"/>
    <p:sldId id="355" r:id="rId62"/>
    <p:sldId id="366" r:id="rId63"/>
    <p:sldId id="357" r:id="rId64"/>
    <p:sldId id="358" r:id="rId65"/>
    <p:sldId id="367" r:id="rId66"/>
    <p:sldId id="364" r:id="rId67"/>
    <p:sldId id="368" r:id="rId68"/>
    <p:sldId id="365" r:id="rId69"/>
  </p:sldIdLst>
  <p:sldSz cx="9144000" cy="5143500" type="screen16x9"/>
  <p:notesSz cx="6858000" cy="9144000"/>
  <p:embeddedFontLst>
    <p:embeddedFont>
      <p:font typeface="#9Slide03 Josefin Sans" panose="020B0604020202020204" charset="0"/>
      <p:regular r:id="rId72"/>
    </p:embeddedFont>
    <p:embeddedFont>
      <p:font typeface="#9Slide03 Josefin Sans Light" panose="020B0604020202020204" charset="0"/>
      <p:regular r:id="rId73"/>
    </p:embeddedFont>
    <p:embeddedFont>
      <p:font typeface="Arya" panose="020B0604020202020204" charset="0"/>
      <p:regular r:id="rId74"/>
      <p:bold r:id="rId75"/>
    </p:embeddedFont>
    <p:embeddedFont>
      <p:font typeface="Bebas Neue" panose="020B0606020202050201" pitchFamily="34" charset="0"/>
      <p:regular r:id="rId76"/>
    </p:embeddedFont>
    <p:embeddedFont>
      <p:font typeface="Cambria Math" panose="02040503050406030204" pitchFamily="18" charset="0"/>
      <p:regular r:id="rId77"/>
    </p:embeddedFont>
    <p:embeddedFont>
      <p:font typeface="Lexend Deca" panose="020B0604020202020204" charset="0"/>
      <p:regular r:id="rId78"/>
      <p:bold r:id="rId79"/>
    </p:embeddedFont>
    <p:embeddedFont>
      <p:font typeface="Montserrat Extra-Bold" panose="020B0604020202020204" charset="0"/>
      <p:regular r:id="rId80"/>
    </p:embeddedFont>
    <p:embeddedFont>
      <p:font typeface="Noto Sans" panose="020B0502040504020204" pitchFamily="34"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7673C72-6CF0-4D40-8459-3E4C7267DC13}">
          <p14:sldIdLst>
            <p14:sldId id="256"/>
            <p14:sldId id="309"/>
            <p14:sldId id="257"/>
            <p14:sldId id="273"/>
            <p14:sldId id="305"/>
            <p14:sldId id="343"/>
            <p14:sldId id="344"/>
            <p14:sldId id="345"/>
            <p14:sldId id="346"/>
            <p14:sldId id="347"/>
            <p14:sldId id="348"/>
            <p14:sldId id="349"/>
            <p14:sldId id="351"/>
            <p14:sldId id="310"/>
            <p14:sldId id="295"/>
            <p14:sldId id="304"/>
          </p14:sldIdLst>
        </p14:section>
        <p14:section name="Untitled Section" id="{245E0FAB-BC24-47AA-A524-504D19E5CF9F}">
          <p14:sldIdLst>
            <p14:sldId id="316"/>
            <p14:sldId id="361"/>
            <p14:sldId id="360"/>
            <p14:sldId id="318"/>
            <p14:sldId id="319"/>
            <p14:sldId id="323"/>
            <p14:sldId id="313"/>
            <p14:sldId id="325"/>
            <p14:sldId id="321"/>
            <p14:sldId id="326"/>
            <p14:sldId id="363"/>
            <p14:sldId id="328"/>
            <p14:sldId id="329"/>
            <p14:sldId id="337"/>
            <p14:sldId id="311"/>
            <p14:sldId id="296"/>
            <p14:sldId id="258"/>
            <p14:sldId id="302"/>
            <p14:sldId id="336"/>
            <p14:sldId id="306"/>
            <p14:sldId id="301"/>
            <p14:sldId id="307"/>
            <p14:sldId id="308"/>
            <p14:sldId id="330"/>
            <p14:sldId id="332"/>
            <p14:sldId id="335"/>
            <p14:sldId id="339"/>
            <p14:sldId id="369"/>
            <p14:sldId id="331"/>
            <p14:sldId id="341"/>
            <p14:sldId id="333"/>
            <p14:sldId id="340"/>
            <p14:sldId id="334"/>
            <p14:sldId id="342"/>
            <p14:sldId id="371"/>
            <p14:sldId id="300"/>
            <p14:sldId id="338"/>
            <p14:sldId id="312"/>
            <p14:sldId id="297"/>
            <p14:sldId id="352"/>
            <p14:sldId id="353"/>
            <p14:sldId id="355"/>
            <p14:sldId id="366"/>
            <p14:sldId id="357"/>
            <p14:sldId id="358"/>
            <p14:sldId id="367"/>
            <p14:sldId id="364"/>
            <p14:sldId id="368"/>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2BB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B64E3C-0B72-4096-8606-57F6E91F66F3}" v="8" dt="2023-07-12T08:23:04.513"/>
  </p1510:revLst>
</p1510:revInfo>
</file>

<file path=ppt/tableStyles.xml><?xml version="1.0" encoding="utf-8"?>
<a:tblStyleLst xmlns:a="http://schemas.openxmlformats.org/drawingml/2006/main" def="{3E544E06-5A6E-45A2-9D23-63F523CC0A23}">
  <a:tblStyle styleId="{3E544E06-5A6E-45A2-9D23-63F523CC0A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Phương Thảo" userId="870c13fb-f77e-41e4-9dbb-54277864c368" providerId="ADAL" clId="{39B64E3C-0B72-4096-8606-57F6E91F66F3}"/>
    <pc:docChg chg="undo custSel addSld delSld modSld modSection">
      <pc:chgData name="Trần Phương Thảo" userId="870c13fb-f77e-41e4-9dbb-54277864c368" providerId="ADAL" clId="{39B64E3C-0B72-4096-8606-57F6E91F66F3}" dt="2023-07-12T08:23:36.153" v="30" actId="207"/>
      <pc:docMkLst>
        <pc:docMk/>
      </pc:docMkLst>
      <pc:sldChg chg="modSp mod">
        <pc:chgData name="Trần Phương Thảo" userId="870c13fb-f77e-41e4-9dbb-54277864c368" providerId="ADAL" clId="{39B64E3C-0B72-4096-8606-57F6E91F66F3}" dt="2023-07-12T03:23:39.936" v="11" actId="1036"/>
        <pc:sldMkLst>
          <pc:docMk/>
          <pc:sldMk cId="3491817299" sldId="301"/>
        </pc:sldMkLst>
        <pc:spChg chg="mod">
          <ac:chgData name="Trần Phương Thảo" userId="870c13fb-f77e-41e4-9dbb-54277864c368" providerId="ADAL" clId="{39B64E3C-0B72-4096-8606-57F6E91F66F3}" dt="2023-07-12T03:23:39.936" v="11" actId="1036"/>
          <ac:spMkLst>
            <pc:docMk/>
            <pc:sldMk cId="3491817299" sldId="301"/>
            <ac:spMk id="145" creationId="{00000000-0000-0000-0000-000000000000}"/>
          </ac:spMkLst>
        </pc:spChg>
      </pc:sldChg>
      <pc:sldChg chg="modSp mod">
        <pc:chgData name="Trần Phương Thảo" userId="870c13fb-f77e-41e4-9dbb-54277864c368" providerId="ADAL" clId="{39B64E3C-0B72-4096-8606-57F6E91F66F3}" dt="2023-07-11T15:55:23.953" v="10" actId="1076"/>
        <pc:sldMkLst>
          <pc:docMk/>
          <pc:sldMk cId="2654319129" sldId="302"/>
        </pc:sldMkLst>
        <pc:spChg chg="mod">
          <ac:chgData name="Trần Phương Thảo" userId="870c13fb-f77e-41e4-9dbb-54277864c368" providerId="ADAL" clId="{39B64E3C-0B72-4096-8606-57F6E91F66F3}" dt="2023-07-11T15:55:12.118" v="8" actId="1076"/>
          <ac:spMkLst>
            <pc:docMk/>
            <pc:sldMk cId="2654319129" sldId="302"/>
            <ac:spMk id="18" creationId="{B4F5D79C-0F45-357E-CD6B-AA9265CA9969}"/>
          </ac:spMkLst>
        </pc:spChg>
        <pc:spChg chg="mod">
          <ac:chgData name="Trần Phương Thảo" userId="870c13fb-f77e-41e4-9dbb-54277864c368" providerId="ADAL" clId="{39B64E3C-0B72-4096-8606-57F6E91F66F3}" dt="2023-07-11T15:53:10.631" v="6" actId="14100"/>
          <ac:spMkLst>
            <pc:docMk/>
            <pc:sldMk cId="2654319129" sldId="302"/>
            <ac:spMk id="19" creationId="{A7638682-EEE5-CE5B-9B0F-EC04537B444E}"/>
          </ac:spMkLst>
        </pc:spChg>
        <pc:spChg chg="mod">
          <ac:chgData name="Trần Phương Thảo" userId="870c13fb-f77e-41e4-9dbb-54277864c368" providerId="ADAL" clId="{39B64E3C-0B72-4096-8606-57F6E91F66F3}" dt="2023-07-11T15:55:23.953" v="10" actId="1076"/>
          <ac:spMkLst>
            <pc:docMk/>
            <pc:sldMk cId="2654319129" sldId="302"/>
            <ac:spMk id="29" creationId="{E491185F-D958-2E51-F0A9-E32311D437E3}"/>
          </ac:spMkLst>
        </pc:spChg>
      </pc:sldChg>
      <pc:sldChg chg="modSp mod">
        <pc:chgData name="Trần Phương Thảo" userId="870c13fb-f77e-41e4-9dbb-54277864c368" providerId="ADAL" clId="{39B64E3C-0B72-4096-8606-57F6E91F66F3}" dt="2023-07-12T08:21:41.633" v="16" actId="14734"/>
        <pc:sldMkLst>
          <pc:docMk/>
          <pc:sldMk cId="1523537893" sldId="342"/>
        </pc:sldMkLst>
        <pc:graphicFrameChg chg="modGraphic">
          <ac:chgData name="Trần Phương Thảo" userId="870c13fb-f77e-41e4-9dbb-54277864c368" providerId="ADAL" clId="{39B64E3C-0B72-4096-8606-57F6E91F66F3}" dt="2023-07-12T08:21:41.633" v="16" actId="14734"/>
          <ac:graphicFrameMkLst>
            <pc:docMk/>
            <pc:sldMk cId="1523537893" sldId="342"/>
            <ac:graphicFrameMk id="3" creationId="{CAEACDE0-659D-3B96-8C3B-1F94B9C2BA1E}"/>
          </ac:graphicFrameMkLst>
        </pc:graphicFrameChg>
      </pc:sldChg>
      <pc:sldChg chg="addSp delSp modSp mod modAnim">
        <pc:chgData name="Trần Phương Thảo" userId="870c13fb-f77e-41e4-9dbb-54277864c368" providerId="ADAL" clId="{39B64E3C-0B72-4096-8606-57F6E91F66F3}" dt="2023-07-11T15:23:22.574" v="4" actId="478"/>
        <pc:sldMkLst>
          <pc:docMk/>
          <pc:sldMk cId="3030463309" sldId="369"/>
        </pc:sldMkLst>
        <pc:spChg chg="add del mod">
          <ac:chgData name="Trần Phương Thảo" userId="870c13fb-f77e-41e4-9dbb-54277864c368" providerId="ADAL" clId="{39B64E3C-0B72-4096-8606-57F6E91F66F3}" dt="2023-07-11T15:23:22.574" v="4" actId="478"/>
          <ac:spMkLst>
            <pc:docMk/>
            <pc:sldMk cId="3030463309" sldId="369"/>
            <ac:spMk id="6" creationId="{6F2851AD-A852-9F26-7C4A-CD48EEA8F61E}"/>
          </ac:spMkLst>
        </pc:spChg>
        <pc:spChg chg="add del">
          <ac:chgData name="Trần Phương Thảo" userId="870c13fb-f77e-41e4-9dbb-54277864c368" providerId="ADAL" clId="{39B64E3C-0B72-4096-8606-57F6E91F66F3}" dt="2023-07-11T15:23:22.574" v="4" actId="478"/>
          <ac:spMkLst>
            <pc:docMk/>
            <pc:sldMk cId="3030463309" sldId="369"/>
            <ac:spMk id="145" creationId="{00000000-0000-0000-0000-000000000000}"/>
          </ac:spMkLst>
        </pc:spChg>
        <pc:grpChg chg="add mod">
          <ac:chgData name="Trần Phương Thảo" userId="870c13fb-f77e-41e4-9dbb-54277864c368" providerId="ADAL" clId="{39B64E3C-0B72-4096-8606-57F6E91F66F3}" dt="2023-07-11T15:22:23.563" v="0" actId="164"/>
          <ac:grpSpMkLst>
            <pc:docMk/>
            <pc:sldMk cId="3030463309" sldId="369"/>
            <ac:grpSpMk id="4" creationId="{76D772CA-10C6-2936-72A3-4D9BEC61677F}"/>
          </ac:grpSpMkLst>
        </pc:grpChg>
        <pc:grpChg chg="mod">
          <ac:chgData name="Trần Phương Thảo" userId="870c13fb-f77e-41e4-9dbb-54277864c368" providerId="ADAL" clId="{39B64E3C-0B72-4096-8606-57F6E91F66F3}" dt="2023-07-11T15:22:23.563" v="0" actId="164"/>
          <ac:grpSpMkLst>
            <pc:docMk/>
            <pc:sldMk cId="3030463309" sldId="369"/>
            <ac:grpSpMk id="8" creationId="{CCB7CB22-BEA0-BC44-3BC0-3F0ACA8F1E5A}"/>
          </ac:grpSpMkLst>
        </pc:grpChg>
        <pc:grpChg chg="mod">
          <ac:chgData name="Trần Phương Thảo" userId="870c13fb-f77e-41e4-9dbb-54277864c368" providerId="ADAL" clId="{39B64E3C-0B72-4096-8606-57F6E91F66F3}" dt="2023-07-11T15:22:23.563" v="0" actId="164"/>
          <ac:grpSpMkLst>
            <pc:docMk/>
            <pc:sldMk cId="3030463309" sldId="369"/>
            <ac:grpSpMk id="9" creationId="{D7CC6E31-DDF6-391A-4197-177597814B0B}"/>
          </ac:grpSpMkLst>
        </pc:grpChg>
        <pc:picChg chg="mod">
          <ac:chgData name="Trần Phương Thảo" userId="870c13fb-f77e-41e4-9dbb-54277864c368" providerId="ADAL" clId="{39B64E3C-0B72-4096-8606-57F6E91F66F3}" dt="2023-07-11T15:22:23.563" v="0" actId="164"/>
          <ac:picMkLst>
            <pc:docMk/>
            <pc:sldMk cId="3030463309" sldId="369"/>
            <ac:picMk id="12" creationId="{DC04E0AA-AF8F-0D1E-A720-78A6DDC5B232}"/>
          </ac:picMkLst>
        </pc:picChg>
      </pc:sldChg>
      <pc:sldChg chg="add del">
        <pc:chgData name="Trần Phương Thảo" userId="870c13fb-f77e-41e4-9dbb-54277864c368" providerId="ADAL" clId="{39B64E3C-0B72-4096-8606-57F6E91F66F3}" dt="2023-07-12T08:21:37.953" v="14" actId="47"/>
        <pc:sldMkLst>
          <pc:docMk/>
          <pc:sldMk cId="3427303368" sldId="370"/>
        </pc:sldMkLst>
      </pc:sldChg>
      <pc:sldChg chg="addSp modSp new mod">
        <pc:chgData name="Trần Phương Thảo" userId="870c13fb-f77e-41e4-9dbb-54277864c368" providerId="ADAL" clId="{39B64E3C-0B72-4096-8606-57F6E91F66F3}" dt="2023-07-12T08:23:36.153" v="30" actId="207"/>
        <pc:sldMkLst>
          <pc:docMk/>
          <pc:sldMk cId="951081364" sldId="371"/>
        </pc:sldMkLst>
        <pc:spChg chg="add mod">
          <ac:chgData name="Trần Phương Thảo" userId="870c13fb-f77e-41e4-9dbb-54277864c368" providerId="ADAL" clId="{39B64E3C-0B72-4096-8606-57F6E91F66F3}" dt="2023-07-12T08:21:51.018" v="17"/>
          <ac:spMkLst>
            <pc:docMk/>
            <pc:sldMk cId="951081364" sldId="371"/>
            <ac:spMk id="4" creationId="{85F97318-7E5A-7D8F-0091-011C6295F471}"/>
          </ac:spMkLst>
        </pc:spChg>
        <pc:spChg chg="add mod">
          <ac:chgData name="Trần Phương Thảo" userId="870c13fb-f77e-41e4-9dbb-54277864c368" providerId="ADAL" clId="{39B64E3C-0B72-4096-8606-57F6E91F66F3}" dt="2023-07-12T08:21:51.018" v="17"/>
          <ac:spMkLst>
            <pc:docMk/>
            <pc:sldMk cId="951081364" sldId="371"/>
            <ac:spMk id="5" creationId="{5540C03F-A350-2EF6-7B96-1DAE9CB48448}"/>
          </ac:spMkLst>
        </pc:spChg>
        <pc:spChg chg="add mod">
          <ac:chgData name="Trần Phương Thảo" userId="870c13fb-f77e-41e4-9dbb-54277864c368" providerId="ADAL" clId="{39B64E3C-0B72-4096-8606-57F6E91F66F3}" dt="2023-07-12T08:21:51.018" v="17"/>
          <ac:spMkLst>
            <pc:docMk/>
            <pc:sldMk cId="951081364" sldId="371"/>
            <ac:spMk id="6" creationId="{11DE0418-1F9E-26C3-3048-50622566B61E}"/>
          </ac:spMkLst>
        </pc:spChg>
        <pc:spChg chg="add mod">
          <ac:chgData name="Trần Phương Thảo" userId="870c13fb-f77e-41e4-9dbb-54277864c368" providerId="ADAL" clId="{39B64E3C-0B72-4096-8606-57F6E91F66F3}" dt="2023-07-12T08:21:51.018" v="17"/>
          <ac:spMkLst>
            <pc:docMk/>
            <pc:sldMk cId="951081364" sldId="371"/>
            <ac:spMk id="7" creationId="{F16AAF84-6ABC-8450-347C-396D8FD59505}"/>
          </ac:spMkLst>
        </pc:spChg>
        <pc:graphicFrameChg chg="add mod">
          <ac:chgData name="Trần Phương Thảo" userId="870c13fb-f77e-41e4-9dbb-54277864c368" providerId="ADAL" clId="{39B64E3C-0B72-4096-8606-57F6E91F66F3}" dt="2023-07-12T08:21:51.018" v="17"/>
          <ac:graphicFrameMkLst>
            <pc:docMk/>
            <pc:sldMk cId="951081364" sldId="371"/>
            <ac:graphicFrameMk id="2" creationId="{01FCFEEC-19D9-D664-7550-DF753EC68095}"/>
          </ac:graphicFrameMkLst>
        </pc:graphicFrameChg>
        <pc:graphicFrameChg chg="add mod modGraphic">
          <ac:chgData name="Trần Phương Thảo" userId="870c13fb-f77e-41e4-9dbb-54277864c368" providerId="ADAL" clId="{39B64E3C-0B72-4096-8606-57F6E91F66F3}" dt="2023-07-12T08:23:36.153" v="30" actId="207"/>
          <ac:graphicFrameMkLst>
            <pc:docMk/>
            <pc:sldMk cId="951081364" sldId="371"/>
            <ac:graphicFrameMk id="3" creationId="{A4FB46E7-6F89-5C87-F1E8-C31E1B844C3C}"/>
          </ac:graphicFrameMkLst>
        </pc:graphicFrameChg>
        <pc:graphicFrameChg chg="add mod">
          <ac:chgData name="Trần Phương Thảo" userId="870c13fb-f77e-41e4-9dbb-54277864c368" providerId="ADAL" clId="{39B64E3C-0B72-4096-8606-57F6E91F66F3}" dt="2023-07-12T08:21:51.018" v="17"/>
          <ac:graphicFrameMkLst>
            <pc:docMk/>
            <pc:sldMk cId="951081364" sldId="371"/>
            <ac:graphicFrameMk id="8" creationId="{EDEFF3DA-0A86-2A25-E1BD-33606C140F06}"/>
          </ac:graphicFrameMkLst>
        </pc:graphicFrameChg>
        <pc:graphicFrameChg chg="add mod modGraphic">
          <ac:chgData name="Trần Phương Thảo" userId="870c13fb-f77e-41e4-9dbb-54277864c368" providerId="ADAL" clId="{39B64E3C-0B72-4096-8606-57F6E91F66F3}" dt="2023-07-12T08:23:30.673" v="29" actId="207"/>
          <ac:graphicFrameMkLst>
            <pc:docMk/>
            <pc:sldMk cId="951081364" sldId="371"/>
            <ac:graphicFrameMk id="9" creationId="{9A7351CE-6DD9-E9E6-D574-7E922738C464}"/>
          </ac:graphicFrameMkLst>
        </pc:graphicFrameChg>
      </pc:sldChg>
      <pc:sldChg chg="addSp delSp modSp new del mod">
        <pc:chgData name="Trần Phương Thảo" userId="870c13fb-f77e-41e4-9dbb-54277864c368" providerId="ADAL" clId="{39B64E3C-0B72-4096-8606-57F6E91F66F3}" dt="2023-07-12T08:23:06.783" v="27" actId="47"/>
        <pc:sldMkLst>
          <pc:docMk/>
          <pc:sldMk cId="296422944" sldId="372"/>
        </pc:sldMkLst>
        <pc:graphicFrameChg chg="add del mod">
          <ac:chgData name="Trần Phương Thảo" userId="870c13fb-f77e-41e4-9dbb-54277864c368" providerId="ADAL" clId="{39B64E3C-0B72-4096-8606-57F6E91F66F3}" dt="2023-07-12T08:22:59.263" v="21"/>
          <ac:graphicFrameMkLst>
            <pc:docMk/>
            <pc:sldMk cId="296422944" sldId="372"/>
            <ac:graphicFrameMk id="2" creationId="{DB71EB04-B37C-FD75-8D4A-9F50D649BCD6}"/>
          </ac:graphicFrameMkLst>
        </pc:graphicFrameChg>
        <pc:graphicFrameChg chg="add mod">
          <ac:chgData name="Trần Phương Thảo" userId="870c13fb-f77e-41e4-9dbb-54277864c368" providerId="ADAL" clId="{39B64E3C-0B72-4096-8606-57F6E91F66F3}" dt="2023-07-12T08:23:04.513" v="26"/>
          <ac:graphicFrameMkLst>
            <pc:docMk/>
            <pc:sldMk cId="296422944" sldId="372"/>
            <ac:graphicFrameMk id="3" creationId="{3D5464E5-AB99-D762-90B8-F518A42313C0}"/>
          </ac:graphicFrameMkLst>
        </pc:graphicFrameChg>
        <pc:graphicFrameChg chg="add del mod">
          <ac:chgData name="Trần Phương Thảo" userId="870c13fb-f77e-41e4-9dbb-54277864c368" providerId="ADAL" clId="{39B64E3C-0B72-4096-8606-57F6E91F66F3}" dt="2023-07-12T08:23:03.013" v="25"/>
          <ac:graphicFrameMkLst>
            <pc:docMk/>
            <pc:sldMk cId="296422944" sldId="372"/>
            <ac:graphicFrameMk id="4" creationId="{E9FE20D9-89DB-6A7E-DD8F-7F05A793926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032B9E-AEF1-D2D7-6734-CCA740BE8E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C07701-9797-364E-0C40-3E14D9C05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A319AC-84CF-4BA8-B62B-D4982CE432C3}" type="datetimeFigureOut">
              <a:rPr lang="en-US" smtClean="0"/>
              <a:t>7/12/2023</a:t>
            </a:fld>
            <a:endParaRPr lang="en-US"/>
          </a:p>
        </p:txBody>
      </p:sp>
      <p:sp>
        <p:nvSpPr>
          <p:cNvPr id="4" name="Footer Placeholder 3">
            <a:extLst>
              <a:ext uri="{FF2B5EF4-FFF2-40B4-BE49-F238E27FC236}">
                <a16:creationId xmlns:a16="http://schemas.microsoft.com/office/drawing/2014/main" id="{35D5420A-CF3C-92F4-2FC2-F85310ABC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227E9B-5AAF-EFB8-396E-A25F7C8983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F91566-8044-41F0-8F83-14C2618F9819}" type="slidenum">
              <a:rPr lang="en-US" smtClean="0"/>
              <a:t>‹#›</a:t>
            </a:fld>
            <a:endParaRPr lang="en-US"/>
          </a:p>
        </p:txBody>
      </p:sp>
    </p:spTree>
    <p:extLst>
      <p:ext uri="{BB962C8B-B14F-4D97-AF65-F5344CB8AC3E}">
        <p14:creationId xmlns:p14="http://schemas.microsoft.com/office/powerpoint/2010/main" val="20946738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239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10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86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47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758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4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1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09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89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51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399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74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81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732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716743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86277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329832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60152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409797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80797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83699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668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439319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275549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390863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4200538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2127880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14542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77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60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611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65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6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5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18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4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372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922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5025" y="1287600"/>
            <a:ext cx="6093900" cy="25683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3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pic>
        <p:nvPicPr>
          <p:cNvPr id="10" name="Google Shape;10;p2"/>
          <p:cNvPicPr preferRelativeResize="0"/>
          <p:nvPr/>
        </p:nvPicPr>
        <p:blipFill>
          <a:blip r:embed="rId2">
            <a:alphaModFix/>
          </a:blip>
          <a:stretch>
            <a:fillRect/>
          </a:stretch>
        </p:blipFill>
        <p:spPr>
          <a:xfrm>
            <a:off x="-916625" y="-862950"/>
            <a:ext cx="3773148" cy="2514801"/>
          </a:xfrm>
          <a:prstGeom prst="rect">
            <a:avLst/>
          </a:prstGeom>
          <a:noFill/>
          <a:ln>
            <a:noFill/>
          </a:ln>
        </p:spPr>
      </p:pic>
      <p:pic>
        <p:nvPicPr>
          <p:cNvPr id="11" name="Google Shape;11;p2"/>
          <p:cNvPicPr preferRelativeResize="0"/>
          <p:nvPr/>
        </p:nvPicPr>
        <p:blipFill>
          <a:blip r:embed="rId3">
            <a:alphaModFix/>
          </a:blip>
          <a:stretch>
            <a:fillRect/>
          </a:stretch>
        </p:blipFill>
        <p:spPr>
          <a:xfrm rot="3115435">
            <a:off x="6922614" y="3621875"/>
            <a:ext cx="3797024" cy="25307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4"/>
          <p:cNvSpPr txBox="1">
            <a:spLocks noGrp="1"/>
          </p:cNvSpPr>
          <p:nvPr>
            <p:ph type="subTitle" idx="1"/>
          </p:nvPr>
        </p:nvSpPr>
        <p:spPr>
          <a:xfrm>
            <a:off x="720000" y="2032993"/>
            <a:ext cx="5837400" cy="128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2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l="16098" t="13538" r="23107" b="7240"/>
          <a:stretch/>
        </p:blipFill>
        <p:spPr>
          <a:xfrm flipH="1">
            <a:off x="7193500" y="162675"/>
            <a:ext cx="2293873" cy="1992374"/>
          </a:xfrm>
          <a:prstGeom prst="rect">
            <a:avLst/>
          </a:prstGeom>
          <a:noFill/>
          <a:ln>
            <a:noFill/>
          </a:ln>
        </p:spPr>
      </p:pic>
      <p:pic>
        <p:nvPicPr>
          <p:cNvPr id="99" name="Google Shape;99;p20"/>
          <p:cNvPicPr preferRelativeResize="0"/>
          <p:nvPr/>
        </p:nvPicPr>
        <p:blipFill rotWithShape="1">
          <a:blip r:embed="rId3">
            <a:alphaModFix/>
          </a:blip>
          <a:srcRect l="4430" t="24261" r="14715" b="29261"/>
          <a:stretch/>
        </p:blipFill>
        <p:spPr>
          <a:xfrm rot="2402629">
            <a:off x="-70532" y="154637"/>
            <a:ext cx="2008915" cy="769725"/>
          </a:xfrm>
          <a:prstGeom prst="rect">
            <a:avLst/>
          </a:prstGeom>
          <a:noFill/>
          <a:ln>
            <a:noFill/>
          </a:ln>
        </p:spPr>
      </p:pic>
      <p:pic>
        <p:nvPicPr>
          <p:cNvPr id="100" name="Google Shape;100;p20"/>
          <p:cNvPicPr preferRelativeResize="0"/>
          <p:nvPr/>
        </p:nvPicPr>
        <p:blipFill rotWithShape="1">
          <a:blip r:embed="rId4">
            <a:alphaModFix/>
          </a:blip>
          <a:srcRect l="18161" t="4903" r="27979" b="7691"/>
          <a:stretch/>
        </p:blipFill>
        <p:spPr>
          <a:xfrm>
            <a:off x="-913175" y="2366475"/>
            <a:ext cx="1490427" cy="16120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l="21352" t="10743" r="29873" b="13112"/>
          <a:stretch/>
        </p:blipFill>
        <p:spPr>
          <a:xfrm>
            <a:off x="8075400" y="3809012"/>
            <a:ext cx="1596227" cy="1660925"/>
          </a:xfrm>
          <a:prstGeom prst="rect">
            <a:avLst/>
          </a:prstGeom>
          <a:noFill/>
          <a:ln>
            <a:noFill/>
          </a:ln>
        </p:spPr>
      </p:pic>
      <p:pic>
        <p:nvPicPr>
          <p:cNvPr id="103" name="Google Shape;103;p21"/>
          <p:cNvPicPr preferRelativeResize="0"/>
          <p:nvPr/>
        </p:nvPicPr>
        <p:blipFill rotWithShape="1">
          <a:blip r:embed="rId3">
            <a:alphaModFix/>
          </a:blip>
          <a:srcRect l="4430" t="24261" r="14715" b="29261"/>
          <a:stretch/>
        </p:blipFill>
        <p:spPr>
          <a:xfrm rot="2402629">
            <a:off x="7037343" y="3400162"/>
            <a:ext cx="2008915" cy="769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1601375"/>
            <a:ext cx="15582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3227825"/>
            <a:ext cx="7717500" cy="137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3" name="Google Shape;33;p8"/>
          <p:cNvPicPr preferRelativeResize="0"/>
          <p:nvPr/>
        </p:nvPicPr>
        <p:blipFill rotWithShape="1">
          <a:blip r:embed="rId2">
            <a:alphaModFix/>
          </a:blip>
          <a:srcRect l="18161" t="4903" r="27979" b="7691"/>
          <a:stretch/>
        </p:blipFill>
        <p:spPr>
          <a:xfrm flipH="1">
            <a:off x="-389664" y="-453825"/>
            <a:ext cx="1490427" cy="1612051"/>
          </a:xfrm>
          <a:prstGeom prst="rect">
            <a:avLst/>
          </a:prstGeom>
          <a:noFill/>
          <a:ln>
            <a:noFill/>
          </a:ln>
        </p:spPr>
      </p:pic>
      <p:pic>
        <p:nvPicPr>
          <p:cNvPr id="34" name="Google Shape;34;p8"/>
          <p:cNvPicPr preferRelativeResize="0"/>
          <p:nvPr/>
        </p:nvPicPr>
        <p:blipFill rotWithShape="1">
          <a:blip r:embed="rId3">
            <a:alphaModFix/>
          </a:blip>
          <a:srcRect l="11208" t="11222" r="21631" b="11222"/>
          <a:stretch/>
        </p:blipFill>
        <p:spPr>
          <a:xfrm>
            <a:off x="7428900" y="-281575"/>
            <a:ext cx="2133775" cy="1642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 name="Google Shape;3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20000" y="4014450"/>
            <a:ext cx="77040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
        <p:cNvGrpSpPr/>
        <p:nvPr/>
      </p:nvGrpSpPr>
      <p:grpSpPr>
        <a:xfrm>
          <a:off x="0" y="0"/>
          <a:ext cx="0" cy="0"/>
          <a:chOff x="0" y="0"/>
          <a:chExt cx="0" cy="0"/>
        </a:xfrm>
      </p:grpSpPr>
      <p:pic>
        <p:nvPicPr>
          <p:cNvPr id="45" name="Google Shape;45;p13"/>
          <p:cNvPicPr preferRelativeResize="0"/>
          <p:nvPr/>
        </p:nvPicPr>
        <p:blipFill rotWithShape="1">
          <a:blip r:embed="rId2">
            <a:alphaModFix/>
          </a:blip>
          <a:srcRect l="20163" t="9096" r="29428" b="9096"/>
          <a:stretch/>
        </p:blipFill>
        <p:spPr>
          <a:xfrm>
            <a:off x="8285075" y="4104450"/>
            <a:ext cx="1490427" cy="1612051"/>
          </a:xfrm>
          <a:prstGeom prst="rect">
            <a:avLst/>
          </a:prstGeom>
          <a:noFill/>
          <a:ln>
            <a:noFill/>
          </a:ln>
        </p:spPr>
      </p:pic>
      <p:pic>
        <p:nvPicPr>
          <p:cNvPr id="46" name="Google Shape;46;p13"/>
          <p:cNvPicPr preferRelativeResize="0"/>
          <p:nvPr/>
        </p:nvPicPr>
        <p:blipFill rotWithShape="1">
          <a:blip r:embed="rId3">
            <a:alphaModFix/>
          </a:blip>
          <a:srcRect l="11290" t="31958" r="37199" b="36700"/>
          <a:stretch/>
        </p:blipFill>
        <p:spPr>
          <a:xfrm>
            <a:off x="-247162" y="4388752"/>
            <a:ext cx="1523881" cy="617976"/>
          </a:xfrm>
          <a:prstGeom prst="rect">
            <a:avLst/>
          </a:prstGeom>
          <a:noFill/>
          <a:ln>
            <a:noFill/>
          </a:ln>
        </p:spPr>
      </p:pic>
      <p:sp>
        <p:nvSpPr>
          <p:cNvPr id="47" name="Google Shape;4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13"/>
          <p:cNvSpPr txBox="1">
            <a:spLocks noGrp="1"/>
          </p:cNvSpPr>
          <p:nvPr>
            <p:ph type="title" idx="2" hasCustomPrompt="1"/>
          </p:nvPr>
        </p:nvSpPr>
        <p:spPr>
          <a:xfrm>
            <a:off x="720000"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13"/>
          <p:cNvSpPr txBox="1">
            <a:spLocks noGrp="1"/>
          </p:cNvSpPr>
          <p:nvPr>
            <p:ph type="title" idx="3" hasCustomPrompt="1"/>
          </p:nvPr>
        </p:nvSpPr>
        <p:spPr>
          <a:xfrm>
            <a:off x="720000"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13"/>
          <p:cNvSpPr txBox="1">
            <a:spLocks noGrp="1"/>
          </p:cNvSpPr>
          <p:nvPr>
            <p:ph type="title" idx="5" hasCustomPrompt="1"/>
          </p:nvPr>
        </p:nvSpPr>
        <p:spPr>
          <a:xfrm>
            <a:off x="720000"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13"/>
          <p:cNvSpPr txBox="1">
            <a:spLocks noGrp="1"/>
          </p:cNvSpPr>
          <p:nvPr>
            <p:ph type="title" idx="7" hasCustomPrompt="1"/>
          </p:nvPr>
        </p:nvSpPr>
        <p:spPr>
          <a:xfrm>
            <a:off x="720000"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8"/>
          </p:nvPr>
        </p:nvSpPr>
        <p:spPr>
          <a:xfrm>
            <a:off x="128350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13"/>
          <p:cNvSpPr txBox="1">
            <a:spLocks noGrp="1"/>
          </p:cNvSpPr>
          <p:nvPr>
            <p:ph type="title" idx="9" hasCustomPrompt="1"/>
          </p:nvPr>
        </p:nvSpPr>
        <p:spPr>
          <a:xfrm>
            <a:off x="4521225"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13"/>
          </p:nvPr>
        </p:nvSpPr>
        <p:spPr>
          <a:xfrm>
            <a:off x="5084750"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13"/>
          <p:cNvSpPr txBox="1">
            <a:spLocks noGrp="1"/>
          </p:cNvSpPr>
          <p:nvPr>
            <p:ph type="title" idx="14" hasCustomPrompt="1"/>
          </p:nvPr>
        </p:nvSpPr>
        <p:spPr>
          <a:xfrm>
            <a:off x="4521225"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5"/>
          </p:nvPr>
        </p:nvSpPr>
        <p:spPr>
          <a:xfrm>
            <a:off x="5084750"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title" idx="16" hasCustomPrompt="1"/>
          </p:nvPr>
        </p:nvSpPr>
        <p:spPr>
          <a:xfrm>
            <a:off x="4521225"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7"/>
          </p:nvPr>
        </p:nvSpPr>
        <p:spPr>
          <a:xfrm>
            <a:off x="508475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title" idx="18" hasCustomPrompt="1"/>
          </p:nvPr>
        </p:nvSpPr>
        <p:spPr>
          <a:xfrm>
            <a:off x="4521225"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9"/>
          </p:nvPr>
        </p:nvSpPr>
        <p:spPr>
          <a:xfrm>
            <a:off x="508475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ya"/>
              <a:buNone/>
              <a:defRPr sz="3500" b="1">
                <a:solidFill>
                  <a:schemeClr val="dk1"/>
                </a:solidFill>
                <a:latin typeface="Arya"/>
                <a:ea typeface="Arya"/>
                <a:cs typeface="Arya"/>
                <a:sym typeface="Arya"/>
              </a:defRPr>
            </a:lvl1pPr>
            <a:lvl2pPr lvl="1"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marL="914400" lvl="1"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marL="1371600" lvl="2"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marL="1828800" lvl="3"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marL="2286000" lvl="4"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marL="2743200" lvl="5"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marL="3200400" lvl="6"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marL="3657600" lvl="7"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marL="4114800" lvl="8" indent="-317500">
              <a:lnSpc>
                <a:spcPct val="100000"/>
              </a:lnSpc>
              <a:spcBef>
                <a:spcPts val="1600"/>
              </a:spcBef>
              <a:spcAft>
                <a:spcPts val="1600"/>
              </a:spcAft>
              <a:buClr>
                <a:schemeClr val="dk1"/>
              </a:buClr>
              <a:buSzPts val="1400"/>
              <a:buFont typeface="Noto Sans"/>
              <a:buChar char="■"/>
              <a:defRPr>
                <a:solidFill>
                  <a:schemeClr val="dk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6"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80.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machinelearningmastery.com/a-gentle-introduction-to-vector-space-models/" TargetMode="External"/><Relationship Id="rId2" Type="http://schemas.openxmlformats.org/officeDocument/2006/relationships/hyperlink" Target="https://viblo.asia/p/tf-idf-algorithm-text-retrieval-and-search-engines-1Je5EmGY5nL" TargetMode="External"/><Relationship Id="rId1" Type="http://schemas.openxmlformats.org/officeDocument/2006/relationships/slideLayout" Target="../slideLayouts/slideLayout4.xml"/><Relationship Id="rId6" Type="http://schemas.openxmlformats.org/officeDocument/2006/relationships/hyperlink" Target="https://github.com/whoosh-community/whoosh" TargetMode="External"/><Relationship Id="rId5" Type="http://schemas.openxmlformats.org/officeDocument/2006/relationships/hyperlink" Target="https://www.ccs.neu.edu/home/jaa/CSG339.06F/Lectures/language.pdf" TargetMode="External"/><Relationship Id="rId4" Type="http://schemas.openxmlformats.org/officeDocument/2006/relationships/hyperlink" Target="https://redirect.cs.umbc.edu/~ian/irF02/lectures/07Models-VSM.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525025" y="1287600"/>
            <a:ext cx="6093900" cy="25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900">
                <a:solidFill>
                  <a:schemeClr val="accent1"/>
                </a:solidFill>
              </a:rPr>
              <a:t>Truy xuất </a:t>
            </a:r>
            <a:br>
              <a:rPr lang="en" sz="6900">
                <a:solidFill>
                  <a:schemeClr val="accent1"/>
                </a:solidFill>
              </a:rPr>
            </a:br>
            <a:r>
              <a:rPr lang="en" sz="6900">
                <a:solidFill>
                  <a:schemeClr val="dk1"/>
                </a:solidFill>
              </a:rPr>
              <a:t>thông tin</a:t>
            </a:r>
            <a:endParaRPr sz="75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
        <p:nvSpPr>
          <p:cNvPr id="2" name="TextBox 1">
            <a:extLst>
              <a:ext uri="{FF2B5EF4-FFF2-40B4-BE49-F238E27FC236}">
                <a16:creationId xmlns:a16="http://schemas.microsoft.com/office/drawing/2014/main" id="{6688F7B9-B296-E21C-5F6B-48680296AB3B}"/>
              </a:ext>
            </a:extLst>
          </p:cNvPr>
          <p:cNvSpPr txBox="1"/>
          <p:nvPr/>
        </p:nvSpPr>
        <p:spPr>
          <a:xfrm>
            <a:off x="7265221" y="4835723"/>
            <a:ext cx="404037" cy="307777"/>
          </a:xfrm>
          <a:prstGeom prst="rect">
            <a:avLst/>
          </a:prstGeom>
          <a:noFill/>
        </p:spPr>
        <p:txBody>
          <a:bodyPr wrap="square" rtlCol="0">
            <a:spAutoFit/>
          </a:bodyPr>
          <a:lstStyle/>
          <a:p>
            <a:pPr algn="ctr"/>
            <a:r>
              <a:rPr lang="en-US" b="1">
                <a:solidFill>
                  <a:schemeClr val="accent1">
                    <a:lumMod val="50000"/>
                  </a:schemeClr>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0B15D6-BC64-63F6-2FAC-EF2A05DBD892}"/>
              </a:ext>
            </a:extLst>
          </p:cNvPr>
          <p:cNvSpPr txBox="1"/>
          <p:nvPr/>
        </p:nvSpPr>
        <p:spPr>
          <a:xfrm>
            <a:off x="515513" y="822000"/>
            <a:ext cx="7687340" cy="1524007"/>
          </a:xfrm>
          <a:prstGeom prst="rect">
            <a:avLst/>
          </a:prstGeom>
          <a:noFill/>
        </p:spPr>
        <p:txBody>
          <a:bodyPr wrap="square" rtlCol="0">
            <a:spAutoFit/>
          </a:bodyPr>
          <a:lstStyle/>
          <a:p>
            <a:pPr>
              <a:lnSpc>
                <a:spcPct val="150000"/>
              </a:lnSpc>
            </a:pPr>
            <a:r>
              <a:rPr lang="vi-VN" sz="1600">
                <a:latin typeface="Arial" panose="020B0604020202020204" pitchFamily="34" charset="0"/>
                <a:cs typeface="Arial" panose="020B0604020202020204" pitchFamily="34" charset="0"/>
              </a:rPr>
              <a:t>Stopword là các từ phổ biến trong ngôn ngữ có thể bị loại bỏ khỏi văn bản mà không ảnh hưởng nhiều đến nội dung của văn bản đó. Việc loại bỏ các stopword là một bước quan trọng trong tiền xử lý dữ liệu văn bản trong NLP, giúp giảm nhiễu, tăng tính nhất quán, giảm số lượng từ và tăng khả năng tương đồng của các từ.</a:t>
            </a:r>
          </a:p>
        </p:txBody>
      </p:sp>
      <p:sp>
        <p:nvSpPr>
          <p:cNvPr id="5" name="TextBox 4">
            <a:extLst>
              <a:ext uri="{FF2B5EF4-FFF2-40B4-BE49-F238E27FC236}">
                <a16:creationId xmlns:a16="http://schemas.microsoft.com/office/drawing/2014/main" id="{C6D3CBCF-5727-9B8A-7FD7-92CD7C105786}"/>
              </a:ext>
            </a:extLst>
          </p:cNvPr>
          <p:cNvSpPr txBox="1"/>
          <p:nvPr/>
        </p:nvSpPr>
        <p:spPr>
          <a:xfrm>
            <a:off x="1223757" y="3022215"/>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6" name="Table 4">
            <a:extLst>
              <a:ext uri="{FF2B5EF4-FFF2-40B4-BE49-F238E27FC236}">
                <a16:creationId xmlns:a16="http://schemas.microsoft.com/office/drawing/2014/main" id="{04D1EB85-2FAA-7D4E-F47F-6D6CA93F97CF}"/>
              </a:ext>
            </a:extLst>
          </p:cNvPr>
          <p:cNvGraphicFramePr>
            <a:graphicFrameLocks noGrp="1"/>
          </p:cNvGraphicFramePr>
          <p:nvPr>
            <p:extLst>
              <p:ext uri="{D42A27DB-BD31-4B8C-83A1-F6EECF244321}">
                <p14:modId xmlns:p14="http://schemas.microsoft.com/office/powerpoint/2010/main" val="1495805110"/>
              </p:ext>
            </p:extLst>
          </p:nvPr>
        </p:nvGraphicFramePr>
        <p:xfrm>
          <a:off x="1223757" y="3436199"/>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7" name="TextBox 6">
            <a:extLst>
              <a:ext uri="{FF2B5EF4-FFF2-40B4-BE49-F238E27FC236}">
                <a16:creationId xmlns:a16="http://schemas.microsoft.com/office/drawing/2014/main" id="{E8CF9730-1B96-E39B-A450-B08AD0D63B64}"/>
              </a:ext>
            </a:extLst>
          </p:cNvPr>
          <p:cNvSpPr txBox="1"/>
          <p:nvPr/>
        </p:nvSpPr>
        <p:spPr>
          <a:xfrm>
            <a:off x="1223757" y="3857350"/>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graphicFrame>
        <p:nvGraphicFramePr>
          <p:cNvPr id="8" name="Table 4">
            <a:extLst>
              <a:ext uri="{FF2B5EF4-FFF2-40B4-BE49-F238E27FC236}">
                <a16:creationId xmlns:a16="http://schemas.microsoft.com/office/drawing/2014/main" id="{873DC64F-103F-3D80-C843-1C12CD44311C}"/>
              </a:ext>
            </a:extLst>
          </p:cNvPr>
          <p:cNvGraphicFramePr>
            <a:graphicFrameLocks noGrp="1"/>
          </p:cNvGraphicFramePr>
          <p:nvPr>
            <p:extLst>
              <p:ext uri="{D42A27DB-BD31-4B8C-83A1-F6EECF244321}">
                <p14:modId xmlns:p14="http://schemas.microsoft.com/office/powerpoint/2010/main" val="3135742906"/>
              </p:ext>
            </p:extLst>
          </p:nvPr>
        </p:nvGraphicFramePr>
        <p:xfrm>
          <a:off x="1223757" y="4278579"/>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766F0323-BBF3-A0F0-B008-39C32BF6D5D6}"/>
              </a:ext>
            </a:extLst>
          </p:cNvPr>
          <p:cNvSpPr txBox="1"/>
          <p:nvPr/>
        </p:nvSpPr>
        <p:spPr>
          <a:xfrm>
            <a:off x="515513" y="2417861"/>
            <a:ext cx="4572000" cy="338554"/>
          </a:xfrm>
          <a:prstGeom prst="rect">
            <a:avLst/>
          </a:prstGeom>
          <a:noFill/>
        </p:spPr>
        <p:txBody>
          <a:bodyPr wrap="square">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2" name="TextBox 1">
            <a:extLst>
              <a:ext uri="{FF2B5EF4-FFF2-40B4-BE49-F238E27FC236}">
                <a16:creationId xmlns:a16="http://schemas.microsoft.com/office/drawing/2014/main" id="{530F4B1E-EBD5-CC0E-A3B7-CEF42BB8BFC7}"/>
              </a:ext>
            </a:extLst>
          </p:cNvPr>
          <p:cNvSpPr txBox="1"/>
          <p:nvPr/>
        </p:nvSpPr>
        <p:spPr>
          <a:xfrm>
            <a:off x="244714" y="292879"/>
            <a:ext cx="2677960" cy="456535"/>
          </a:xfrm>
          <a:prstGeom prst="rect">
            <a:avLst/>
          </a:prstGeom>
          <a:noFill/>
        </p:spPr>
        <p:txBody>
          <a:bodyPr wrap="square" rtlCol="0">
            <a:spAutoFit/>
          </a:bodyPr>
          <a:lstStyle/>
          <a:p>
            <a:pPr>
              <a:lnSpc>
                <a:spcPct val="150000"/>
              </a:lnSpc>
            </a:pPr>
            <a:r>
              <a:rPr lang="en-US" sz="1800" i="1">
                <a:solidFill>
                  <a:schemeClr val="accent1">
                    <a:lumMod val="50000"/>
                  </a:schemeClr>
                </a:solidFill>
                <a:latin typeface="Arial" panose="020B0604020202020204" pitchFamily="34" charset="0"/>
                <a:cs typeface="Arial" panose="020B0604020202020204" pitchFamily="34" charset="0"/>
              </a:rPr>
              <a:t>4</a:t>
            </a:r>
            <a:r>
              <a:rPr lang="en-US" sz="1800" b="0" i="1">
                <a:solidFill>
                  <a:schemeClr val="accent1">
                    <a:lumMod val="50000"/>
                  </a:schemeClr>
                </a:solidFill>
                <a:effectLst/>
                <a:latin typeface="Arial" panose="020B0604020202020204" pitchFamily="34" charset="0"/>
                <a:cs typeface="Arial" panose="020B0604020202020204" pitchFamily="34" charset="0"/>
              </a:rPr>
              <a:t>. </a:t>
            </a:r>
            <a:r>
              <a:rPr lang="en-US" sz="1800" b="0" i="1" err="1">
                <a:solidFill>
                  <a:schemeClr val="accent1">
                    <a:lumMod val="50000"/>
                  </a:schemeClr>
                </a:solidFill>
                <a:effectLst/>
                <a:latin typeface="Arial" panose="020B0604020202020204" pitchFamily="34" charset="0"/>
                <a:cs typeface="Arial" panose="020B0604020202020204" pitchFamily="34" charset="0"/>
              </a:rPr>
              <a:t>Stopword</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77C850D-0C08-81DC-11CD-13A3933D699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10</a:t>
            </a:r>
          </a:p>
        </p:txBody>
      </p:sp>
    </p:spTree>
    <p:extLst>
      <p:ext uri="{BB962C8B-B14F-4D97-AF65-F5344CB8AC3E}">
        <p14:creationId xmlns:p14="http://schemas.microsoft.com/office/powerpoint/2010/main" val="40487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6EE802-5548-AA76-A4A4-4D78E4B43A26}"/>
              </a:ext>
            </a:extLst>
          </p:cNvPr>
          <p:cNvSpPr txBox="1"/>
          <p:nvPr/>
        </p:nvSpPr>
        <p:spPr>
          <a:xfrm>
            <a:off x="600739" y="790211"/>
            <a:ext cx="7942521" cy="1525418"/>
          </a:xfrm>
          <a:prstGeom prst="rect">
            <a:avLst/>
          </a:prstGeom>
          <a:noFill/>
        </p:spPr>
        <p:txBody>
          <a:bodyPr wrap="square">
            <a:spAutoFit/>
          </a:bodyPr>
          <a:lstStyle/>
          <a:p>
            <a:pPr marL="139700">
              <a:lnSpc>
                <a:spcPct val="150000"/>
              </a:lnSpc>
            </a:pPr>
            <a:r>
              <a:rPr lang="vi-VN" sz="1600" b="0" i="0">
                <a:solidFill>
                  <a:srgbClr val="050E17"/>
                </a:solidFill>
                <a:effectLst/>
                <a:latin typeface="Arial" panose="020B0604020202020204" pitchFamily="34" charset="0"/>
                <a:cs typeface="Arial" panose="020B0604020202020204" pitchFamily="34" charset="0"/>
              </a:rPr>
              <a:t>Trong một văn bản, các từ có thể có dạng khác nhau nhưng có cùng nghĩa. Ví dụ, "run", "running" và "runner" có cùng dạng nghĩa. Việc lấy stemming các từ giúp chuyển đổi các từ này về dạng gốc "run" và giảm số lượng từ cần được xử lý, từ đó tăng hiệu quả của các thuật toán xử lý ngôn ngữ tự nhiên.</a:t>
            </a:r>
            <a:r>
              <a:rPr lang="vi-VN" sz="1600">
                <a:solidFill>
                  <a:schemeClr val="tx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46B27124-BF42-645F-3F8B-0669B3BED96C}"/>
              </a:ext>
            </a:extLst>
          </p:cNvPr>
          <p:cNvSpPr txBox="1"/>
          <p:nvPr/>
        </p:nvSpPr>
        <p:spPr>
          <a:xfrm>
            <a:off x="1079370" y="2933183"/>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sp>
        <p:nvSpPr>
          <p:cNvPr id="8" name="TextBox 7">
            <a:extLst>
              <a:ext uri="{FF2B5EF4-FFF2-40B4-BE49-F238E27FC236}">
                <a16:creationId xmlns:a16="http://schemas.microsoft.com/office/drawing/2014/main" id="{09BB9932-1B0A-807E-7A5C-82DA7A8AD4BF}"/>
              </a:ext>
            </a:extLst>
          </p:cNvPr>
          <p:cNvSpPr txBox="1"/>
          <p:nvPr/>
        </p:nvSpPr>
        <p:spPr>
          <a:xfrm>
            <a:off x="723769" y="2393510"/>
            <a:ext cx="4572000" cy="338554"/>
          </a:xfrm>
          <a:prstGeom prst="rect">
            <a:avLst/>
          </a:prstGeom>
          <a:noFill/>
        </p:spPr>
        <p:txBody>
          <a:bodyPr wrap="square">
            <a:spAutoFit/>
          </a:bodyPr>
          <a:lstStyle/>
          <a:p>
            <a:r>
              <a:rPr lang="vi-VN" sz="1600" i="1">
                <a:solidFill>
                  <a:schemeClr val="tx1"/>
                </a:solidFill>
                <a:latin typeface="Arial" panose="020B0604020202020204" pitchFamily="34" charset="0"/>
                <a:cs typeface="Arial" panose="020B0604020202020204" pitchFamily="34" charset="0"/>
              </a:rPr>
              <a:t>Ví dụ : </a:t>
            </a:r>
            <a:r>
              <a:rPr lang="en-US" sz="1600" i="1">
                <a:solidFill>
                  <a:schemeClr val="tx1"/>
                </a:solidFill>
                <a:latin typeface="Arial" panose="020B0604020202020204" pitchFamily="34" charset="0"/>
                <a:cs typeface="Arial" panose="020B0604020202020204" pitchFamily="34" charset="0"/>
              </a:rPr>
              <a:t>“There are only $10 for two tickets.”</a:t>
            </a:r>
          </a:p>
        </p:txBody>
      </p:sp>
      <p:graphicFrame>
        <p:nvGraphicFramePr>
          <p:cNvPr id="9" name="Table 4">
            <a:extLst>
              <a:ext uri="{FF2B5EF4-FFF2-40B4-BE49-F238E27FC236}">
                <a16:creationId xmlns:a16="http://schemas.microsoft.com/office/drawing/2014/main" id="{ADE6C5CF-F9F1-C78D-1642-3358B73712B1}"/>
              </a:ext>
            </a:extLst>
          </p:cNvPr>
          <p:cNvGraphicFramePr>
            <a:graphicFrameLocks noGrp="1"/>
          </p:cNvGraphicFramePr>
          <p:nvPr>
            <p:extLst>
              <p:ext uri="{D42A27DB-BD31-4B8C-83A1-F6EECF244321}">
                <p14:modId xmlns:p14="http://schemas.microsoft.com/office/powerpoint/2010/main" val="1978333140"/>
              </p:ext>
            </p:extLst>
          </p:nvPr>
        </p:nvGraphicFramePr>
        <p:xfrm>
          <a:off x="1079370" y="3325831"/>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1FC07EB4-DE38-48A9-A951-1D59D142A5FE}"/>
              </a:ext>
            </a:extLst>
          </p:cNvPr>
          <p:cNvSpPr txBox="1"/>
          <p:nvPr/>
        </p:nvSpPr>
        <p:spPr>
          <a:xfrm>
            <a:off x="1079370" y="3715502"/>
            <a:ext cx="6357938" cy="307777"/>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pPr algn="ctr"/>
            <a:r>
              <a:rPr lang="en-US" b="1">
                <a:solidFill>
                  <a:schemeClr val="bg1"/>
                </a:solidFill>
              </a:rPr>
              <a:t>Term after stemming</a:t>
            </a:r>
          </a:p>
        </p:txBody>
      </p:sp>
      <p:graphicFrame>
        <p:nvGraphicFramePr>
          <p:cNvPr id="11" name="Table 4">
            <a:extLst>
              <a:ext uri="{FF2B5EF4-FFF2-40B4-BE49-F238E27FC236}">
                <a16:creationId xmlns:a16="http://schemas.microsoft.com/office/drawing/2014/main" id="{0BF4493A-E8C0-A7C7-016E-B0D491C1A5C0}"/>
              </a:ext>
            </a:extLst>
          </p:cNvPr>
          <p:cNvGraphicFramePr>
            <a:graphicFrameLocks noGrp="1"/>
          </p:cNvGraphicFramePr>
          <p:nvPr>
            <p:extLst>
              <p:ext uri="{D42A27DB-BD31-4B8C-83A1-F6EECF244321}">
                <p14:modId xmlns:p14="http://schemas.microsoft.com/office/powerpoint/2010/main" val="4247613351"/>
              </p:ext>
            </p:extLst>
          </p:nvPr>
        </p:nvGraphicFramePr>
        <p:xfrm>
          <a:off x="1079370" y="4101160"/>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6FCCF75F-2A90-7843-6088-14AD54A09832}"/>
              </a:ext>
            </a:extLst>
          </p:cNvPr>
          <p:cNvSpPr txBox="1"/>
          <p:nvPr/>
        </p:nvSpPr>
        <p:spPr>
          <a:xfrm>
            <a:off x="138946" y="311844"/>
            <a:ext cx="2677960" cy="456535"/>
          </a:xfrm>
          <a:prstGeom prst="rect">
            <a:avLst/>
          </a:prstGeom>
          <a:noFill/>
        </p:spPr>
        <p:txBody>
          <a:bodyPr wrap="square" rtlCol="0">
            <a:spAutoFit/>
          </a:bodyPr>
          <a:lstStyle/>
          <a:p>
            <a:pPr>
              <a:lnSpc>
                <a:spcPct val="150000"/>
              </a:lnSpc>
            </a:pPr>
            <a:r>
              <a:rPr lang="en-US" sz="1800" i="1">
                <a:solidFill>
                  <a:schemeClr val="accent1">
                    <a:lumMod val="50000"/>
                  </a:schemeClr>
                </a:solidFill>
                <a:latin typeface="Arial" panose="020B0604020202020204" pitchFamily="34" charset="0"/>
                <a:cs typeface="Arial" panose="020B0604020202020204" pitchFamily="34" charset="0"/>
              </a:rPr>
              <a:t>5</a:t>
            </a:r>
            <a:r>
              <a:rPr lang="en-US" sz="1800" b="0" i="1">
                <a:solidFill>
                  <a:schemeClr val="accent1">
                    <a:lumMod val="50000"/>
                  </a:schemeClr>
                </a:solidFill>
                <a:effectLst/>
                <a:latin typeface="Arial" panose="020B0604020202020204" pitchFamily="34" charset="0"/>
                <a:cs typeface="Arial" panose="020B0604020202020204" pitchFamily="34" charset="0"/>
              </a:rPr>
              <a:t>. Stemming</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63BF5D0-0119-97AF-85F6-5982CBCF4EB1}"/>
              </a:ext>
            </a:extLst>
          </p:cNvPr>
          <p:cNvSpPr txBox="1"/>
          <p:nvPr/>
        </p:nvSpPr>
        <p:spPr>
          <a:xfrm>
            <a:off x="8739963" y="4842598"/>
            <a:ext cx="404037" cy="523220"/>
          </a:xfrm>
          <a:prstGeom prst="rect">
            <a:avLst/>
          </a:prstGeom>
          <a:noFill/>
        </p:spPr>
        <p:txBody>
          <a:bodyPr wrap="square" rtlCol="0">
            <a:spAutoFit/>
          </a:bodyPr>
          <a:lstStyle/>
          <a:p>
            <a:pPr algn="ctr"/>
            <a:r>
              <a:rPr lang="en-US" b="1">
                <a:solidFill>
                  <a:schemeClr val="accent1">
                    <a:lumMod val="50000"/>
                  </a:schemeClr>
                </a:solidFill>
              </a:rPr>
              <a:t>11</a:t>
            </a:r>
          </a:p>
          <a:p>
            <a:pPr algn="ctr"/>
            <a:endParaRPr lang="en-US" b="1">
              <a:solidFill>
                <a:schemeClr val="accent1">
                  <a:lumMod val="50000"/>
                </a:schemeClr>
              </a:solidFill>
            </a:endParaRPr>
          </a:p>
        </p:txBody>
      </p:sp>
    </p:spTree>
    <p:extLst>
      <p:ext uri="{BB962C8B-B14F-4D97-AF65-F5344CB8AC3E}">
        <p14:creationId xmlns:p14="http://schemas.microsoft.com/office/powerpoint/2010/main" val="20015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F773DC-035C-0ACE-E059-5EA4CC7A3947}"/>
              </a:ext>
            </a:extLst>
          </p:cNvPr>
          <p:cNvSpPr txBox="1"/>
          <p:nvPr/>
        </p:nvSpPr>
        <p:spPr>
          <a:xfrm>
            <a:off x="552561" y="165200"/>
            <a:ext cx="6879265"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6" name="TextBox 5">
            <a:extLst>
              <a:ext uri="{FF2B5EF4-FFF2-40B4-BE49-F238E27FC236}">
                <a16:creationId xmlns:a16="http://schemas.microsoft.com/office/drawing/2014/main" id="{350B1E6F-7E5D-8E34-422E-901021DD6560}"/>
              </a:ext>
            </a:extLst>
          </p:cNvPr>
          <p:cNvSpPr txBox="1"/>
          <p:nvPr/>
        </p:nvSpPr>
        <p:spPr>
          <a:xfrm>
            <a:off x="1073888" y="850088"/>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7" name="Table 4">
            <a:extLst>
              <a:ext uri="{FF2B5EF4-FFF2-40B4-BE49-F238E27FC236}">
                <a16:creationId xmlns:a16="http://schemas.microsoft.com/office/drawing/2014/main" id="{5E25FF44-0E24-3AD9-B965-111FE3288D51}"/>
              </a:ext>
            </a:extLst>
          </p:cNvPr>
          <p:cNvGraphicFramePr>
            <a:graphicFrameLocks noGrp="1"/>
          </p:cNvGraphicFramePr>
          <p:nvPr>
            <p:extLst>
              <p:ext uri="{D42A27DB-BD31-4B8C-83A1-F6EECF244321}">
                <p14:modId xmlns:p14="http://schemas.microsoft.com/office/powerpoint/2010/main" val="3540486113"/>
              </p:ext>
            </p:extLst>
          </p:nvPr>
        </p:nvGraphicFramePr>
        <p:xfrm>
          <a:off x="1073888" y="123492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8" name="TextBox 7">
            <a:extLst>
              <a:ext uri="{FF2B5EF4-FFF2-40B4-BE49-F238E27FC236}">
                <a16:creationId xmlns:a16="http://schemas.microsoft.com/office/drawing/2014/main" id="{8EAEC529-3B9C-FE12-2EB1-494E3A31F122}"/>
              </a:ext>
            </a:extLst>
          </p:cNvPr>
          <p:cNvSpPr txBox="1"/>
          <p:nvPr/>
        </p:nvSpPr>
        <p:spPr>
          <a:xfrm>
            <a:off x="1073888" y="1636615"/>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9" name="Table 4">
            <a:extLst>
              <a:ext uri="{FF2B5EF4-FFF2-40B4-BE49-F238E27FC236}">
                <a16:creationId xmlns:a16="http://schemas.microsoft.com/office/drawing/2014/main" id="{619D24DC-3EE5-2647-0603-C3F80DE21975}"/>
              </a:ext>
            </a:extLst>
          </p:cNvPr>
          <p:cNvGraphicFramePr>
            <a:graphicFrameLocks noGrp="1"/>
          </p:cNvGraphicFramePr>
          <p:nvPr>
            <p:extLst>
              <p:ext uri="{D42A27DB-BD31-4B8C-83A1-F6EECF244321}">
                <p14:modId xmlns:p14="http://schemas.microsoft.com/office/powerpoint/2010/main" val="2646112911"/>
              </p:ext>
            </p:extLst>
          </p:nvPr>
        </p:nvGraphicFramePr>
        <p:xfrm>
          <a:off x="1073888" y="2027847"/>
          <a:ext cx="6357938" cy="307777"/>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07777">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E9D9281B-B26B-FF1F-0E0C-3BEBAB44ACE6}"/>
              </a:ext>
            </a:extLst>
          </p:cNvPr>
          <p:cNvSpPr txBox="1"/>
          <p:nvPr/>
        </p:nvSpPr>
        <p:spPr>
          <a:xfrm>
            <a:off x="1073888" y="2419079"/>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11" name="Table 4">
            <a:extLst>
              <a:ext uri="{FF2B5EF4-FFF2-40B4-BE49-F238E27FC236}">
                <a16:creationId xmlns:a16="http://schemas.microsoft.com/office/drawing/2014/main" id="{04047917-7A92-BF2F-E4D9-2C4256AE0BB5}"/>
              </a:ext>
            </a:extLst>
          </p:cNvPr>
          <p:cNvGraphicFramePr>
            <a:graphicFrameLocks noGrp="1"/>
          </p:cNvGraphicFramePr>
          <p:nvPr>
            <p:extLst>
              <p:ext uri="{D42A27DB-BD31-4B8C-83A1-F6EECF244321}">
                <p14:modId xmlns:p14="http://schemas.microsoft.com/office/powerpoint/2010/main" val="4101348193"/>
              </p:ext>
            </p:extLst>
          </p:nvPr>
        </p:nvGraphicFramePr>
        <p:xfrm>
          <a:off x="1073888" y="2810311"/>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2" name="TextBox 11">
            <a:extLst>
              <a:ext uri="{FF2B5EF4-FFF2-40B4-BE49-F238E27FC236}">
                <a16:creationId xmlns:a16="http://schemas.microsoft.com/office/drawing/2014/main" id="{67FB9F6A-204F-999B-7990-0432931417D0}"/>
              </a:ext>
            </a:extLst>
          </p:cNvPr>
          <p:cNvSpPr txBox="1"/>
          <p:nvPr/>
        </p:nvSpPr>
        <p:spPr>
          <a:xfrm>
            <a:off x="1073888" y="3210049"/>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graphicFrame>
        <p:nvGraphicFramePr>
          <p:cNvPr id="13" name="Table 4">
            <a:extLst>
              <a:ext uri="{FF2B5EF4-FFF2-40B4-BE49-F238E27FC236}">
                <a16:creationId xmlns:a16="http://schemas.microsoft.com/office/drawing/2014/main" id="{8FE87918-B9DD-067E-6F40-41AD6B47C560}"/>
              </a:ext>
            </a:extLst>
          </p:cNvPr>
          <p:cNvGraphicFramePr>
            <a:graphicFrameLocks noGrp="1"/>
          </p:cNvGraphicFramePr>
          <p:nvPr>
            <p:extLst>
              <p:ext uri="{D42A27DB-BD31-4B8C-83A1-F6EECF244321}">
                <p14:modId xmlns:p14="http://schemas.microsoft.com/office/powerpoint/2010/main" val="3580756220"/>
              </p:ext>
            </p:extLst>
          </p:nvPr>
        </p:nvGraphicFramePr>
        <p:xfrm>
          <a:off x="1073888" y="3590543"/>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4" name="TextBox 13">
            <a:extLst>
              <a:ext uri="{FF2B5EF4-FFF2-40B4-BE49-F238E27FC236}">
                <a16:creationId xmlns:a16="http://schemas.microsoft.com/office/drawing/2014/main" id="{F6E0BF8F-3953-08EA-14D9-190B8A3D1D47}"/>
              </a:ext>
            </a:extLst>
          </p:cNvPr>
          <p:cNvSpPr txBox="1"/>
          <p:nvPr/>
        </p:nvSpPr>
        <p:spPr>
          <a:xfrm>
            <a:off x="1073888" y="4011825"/>
            <a:ext cx="6357938" cy="307777"/>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pPr algn="ctr"/>
            <a:r>
              <a:rPr lang="en-US" b="1">
                <a:solidFill>
                  <a:schemeClr val="bg1"/>
                </a:solidFill>
              </a:rPr>
              <a:t>Term after stemming</a:t>
            </a:r>
          </a:p>
        </p:txBody>
      </p:sp>
      <p:graphicFrame>
        <p:nvGraphicFramePr>
          <p:cNvPr id="15" name="Table 4">
            <a:extLst>
              <a:ext uri="{FF2B5EF4-FFF2-40B4-BE49-F238E27FC236}">
                <a16:creationId xmlns:a16="http://schemas.microsoft.com/office/drawing/2014/main" id="{BBB99220-60C6-41F4-F866-149DDCE79C14}"/>
              </a:ext>
            </a:extLst>
          </p:cNvPr>
          <p:cNvGraphicFramePr>
            <a:graphicFrameLocks noGrp="1"/>
          </p:cNvGraphicFramePr>
          <p:nvPr>
            <p:extLst>
              <p:ext uri="{D42A27DB-BD31-4B8C-83A1-F6EECF244321}">
                <p14:modId xmlns:p14="http://schemas.microsoft.com/office/powerpoint/2010/main" val="84294435"/>
              </p:ext>
            </p:extLst>
          </p:nvPr>
        </p:nvGraphicFramePr>
        <p:xfrm>
          <a:off x="1073888" y="4392319"/>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4216CC8F-7924-D94E-630B-9AB600A144D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12</a:t>
            </a:r>
          </a:p>
        </p:txBody>
      </p:sp>
    </p:spTree>
    <p:extLst>
      <p:ext uri="{BB962C8B-B14F-4D97-AF65-F5344CB8AC3E}">
        <p14:creationId xmlns:p14="http://schemas.microsoft.com/office/powerpoint/2010/main" val="14283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24E92-48CB-9CC8-C063-FBE678C18905}"/>
              </a:ext>
            </a:extLst>
          </p:cNvPr>
          <p:cNvPicPr>
            <a:picLocks noChangeAspect="1"/>
          </p:cNvPicPr>
          <p:nvPr/>
        </p:nvPicPr>
        <p:blipFill>
          <a:blip r:embed="rId2"/>
          <a:stretch>
            <a:fillRect/>
          </a:stretch>
        </p:blipFill>
        <p:spPr>
          <a:xfrm>
            <a:off x="254382" y="880024"/>
            <a:ext cx="3747436" cy="3548457"/>
          </a:xfrm>
          <a:prstGeom prst="rect">
            <a:avLst/>
          </a:prstGeom>
        </p:spPr>
      </p:pic>
      <p:sp>
        <p:nvSpPr>
          <p:cNvPr id="5" name="TextBox 4">
            <a:extLst>
              <a:ext uri="{FF2B5EF4-FFF2-40B4-BE49-F238E27FC236}">
                <a16:creationId xmlns:a16="http://schemas.microsoft.com/office/drawing/2014/main" id="{BEE609B1-66DE-B89D-B42B-F02E2AAC5A53}"/>
              </a:ext>
            </a:extLst>
          </p:cNvPr>
          <p:cNvSpPr txBox="1"/>
          <p:nvPr/>
        </p:nvSpPr>
        <p:spPr>
          <a:xfrm>
            <a:off x="4293555" y="1927984"/>
            <a:ext cx="4596063" cy="1287532"/>
          </a:xfrm>
          <a:prstGeom prst="rect">
            <a:avLst/>
          </a:prstGeom>
          <a:noFill/>
        </p:spPr>
        <p:txBody>
          <a:bodyPr wrap="square">
            <a:spAutoFit/>
          </a:bodyPr>
          <a:lstStyle/>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a:t>
            </a:r>
            <a:r>
              <a:rPr lang="en-US" sz="1800" err="1">
                <a:solidFill>
                  <a:schemeClr val="tx1"/>
                </a:solidFill>
              </a:rPr>
              <a:t>từ</a:t>
            </a:r>
            <a:r>
              <a:rPr lang="en-US" sz="1800">
                <a:solidFill>
                  <a:schemeClr val="tx1"/>
                </a:solidFill>
              </a:rPr>
              <a:t> 1-&gt; 50 : 3989 term</a:t>
            </a:r>
          </a:p>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a:t>
            </a:r>
            <a:r>
              <a:rPr lang="en-US" sz="1800" err="1">
                <a:solidFill>
                  <a:schemeClr val="tx1"/>
                </a:solidFill>
              </a:rPr>
              <a:t>từ</a:t>
            </a:r>
            <a:r>
              <a:rPr lang="en-US" sz="1800">
                <a:solidFill>
                  <a:schemeClr val="tx1"/>
                </a:solidFill>
              </a:rPr>
              <a:t> 50-&gt;500 : 498 term</a:t>
            </a:r>
          </a:p>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&gt;1000 : 6 term</a:t>
            </a:r>
          </a:p>
        </p:txBody>
      </p:sp>
      <p:sp>
        <p:nvSpPr>
          <p:cNvPr id="10" name="Google Shape;145;p27">
            <a:extLst>
              <a:ext uri="{FF2B5EF4-FFF2-40B4-BE49-F238E27FC236}">
                <a16:creationId xmlns:a16="http://schemas.microsoft.com/office/drawing/2014/main" id="{E83F10D5-71A3-498F-3271-5140A34EE2C0}"/>
              </a:ext>
            </a:extLst>
          </p:cNvPr>
          <p:cNvSpPr txBox="1">
            <a:spLocks/>
          </p:cNvSpPr>
          <p:nvPr/>
        </p:nvSpPr>
        <p:spPr>
          <a:xfrm>
            <a:off x="82502" y="0"/>
            <a:ext cx="8807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err="1"/>
              <a:t>Tổng</a:t>
            </a:r>
            <a:r>
              <a:rPr lang="en-US"/>
              <a:t> </a:t>
            </a:r>
            <a:r>
              <a:rPr lang="en-US" err="1"/>
              <a:t>số</a:t>
            </a:r>
            <a:r>
              <a:rPr lang="en-US"/>
              <a:t> </a:t>
            </a:r>
            <a:r>
              <a:rPr lang="en-US" err="1"/>
              <a:t>các</a:t>
            </a:r>
            <a:r>
              <a:rPr lang="en-US"/>
              <a:t> term </a:t>
            </a:r>
            <a:r>
              <a:rPr lang="en-US" err="1"/>
              <a:t>trong</a:t>
            </a:r>
            <a:r>
              <a:rPr lang="en-US"/>
              <a:t> </a:t>
            </a:r>
            <a:r>
              <a:rPr lang="en-US" err="1"/>
              <a:t>tập</a:t>
            </a:r>
            <a:r>
              <a:rPr lang="en-US"/>
              <a:t> </a:t>
            </a:r>
            <a:r>
              <a:rPr lang="en-US" err="1"/>
              <a:t>tài</a:t>
            </a:r>
            <a:r>
              <a:rPr lang="en-US"/>
              <a:t> </a:t>
            </a:r>
            <a:r>
              <a:rPr lang="en-US" err="1"/>
              <a:t>liệu</a:t>
            </a:r>
            <a:r>
              <a:rPr lang="en-US"/>
              <a:t> Cranfield</a:t>
            </a:r>
          </a:p>
        </p:txBody>
      </p:sp>
      <p:sp>
        <p:nvSpPr>
          <p:cNvPr id="2" name="TextBox 1">
            <a:extLst>
              <a:ext uri="{FF2B5EF4-FFF2-40B4-BE49-F238E27FC236}">
                <a16:creationId xmlns:a16="http://schemas.microsoft.com/office/drawing/2014/main" id="{7AFDF80C-999C-5316-E46C-42222227FEA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13</a:t>
            </a:r>
          </a:p>
        </p:txBody>
      </p:sp>
    </p:spTree>
    <p:extLst>
      <p:ext uri="{BB962C8B-B14F-4D97-AF65-F5344CB8AC3E}">
        <p14:creationId xmlns:p14="http://schemas.microsoft.com/office/powerpoint/2010/main" val="18358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Vector space model</a:t>
            </a:r>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03</a:t>
            </a:r>
            <a:endParaRPr>
              <a:solidFill>
                <a:schemeClr val="bg2">
                  <a:lumMod val="60000"/>
                  <a:lumOff val="40000"/>
                </a:schemeClr>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Language model</a:t>
            </a:r>
            <a:endParaRPr>
              <a:solidFill>
                <a:schemeClr val="accent1">
                  <a:lumMod val="60000"/>
                  <a:lumOff val="40000"/>
                </a:schemeClr>
              </a:solidFill>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04</a:t>
            </a:r>
            <a:endParaRPr>
              <a:solidFill>
                <a:schemeClr val="bg2">
                  <a:lumMod val="60000"/>
                  <a:lumOff val="40000"/>
                </a:schemeClr>
              </a:solidFill>
            </a:endParaRPr>
          </a:p>
        </p:txBody>
      </p:sp>
      <p:sp>
        <p:nvSpPr>
          <p:cNvPr id="131" name="Google Shape;131;p26"/>
          <p:cNvSpPr txBox="1">
            <a:spLocks noGrp="1"/>
          </p:cNvSpPr>
          <p:nvPr>
            <p:ph type="subTitle" idx="8"/>
          </p:nvPr>
        </p:nvSpPr>
        <p:spPr>
          <a:xfrm>
            <a:off x="1283499" y="3542549"/>
            <a:ext cx="39264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Đánh giá mô hình truy xuất</a:t>
            </a:r>
            <a:endParaRPr>
              <a:solidFill>
                <a:schemeClr val="accent1">
                  <a:lumMod val="60000"/>
                  <a:lumOff val="40000"/>
                </a:schemeClr>
              </a:solidFill>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2" name="TextBox 1">
            <a:extLst>
              <a:ext uri="{FF2B5EF4-FFF2-40B4-BE49-F238E27FC236}">
                <a16:creationId xmlns:a16="http://schemas.microsoft.com/office/drawing/2014/main" id="{D4DCE945-F40D-A05D-5F7D-10BE37A8A4C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14</a:t>
            </a:r>
          </a:p>
        </p:txBody>
      </p:sp>
    </p:spTree>
    <p:extLst>
      <p:ext uri="{BB962C8B-B14F-4D97-AF65-F5344CB8AC3E}">
        <p14:creationId xmlns:p14="http://schemas.microsoft.com/office/powerpoint/2010/main" val="103439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1"/>
                </a:solidFill>
              </a:rPr>
              <a:t>Vector space </a:t>
            </a:r>
            <a:r>
              <a:rPr lang="en-US"/>
              <a:t>model</a:t>
            </a:r>
            <a:endParaRPr>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B6B26212-5A3D-F97C-4D17-9AABAA5D3CD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73404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3898429" y="1420714"/>
            <a:ext cx="4916022" cy="2065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vi-VN" sz="1600" b="0" i="0">
                <a:solidFill>
                  <a:schemeClr val="tx1"/>
                </a:solidFill>
                <a:effectLst/>
                <a:latin typeface="Arial" panose="020B0604020202020204" pitchFamily="34" charset="0"/>
                <a:cs typeface="Arial" panose="020B0604020202020204" pitchFamily="34" charset="0"/>
              </a:rPr>
              <a:t>- Mô hình VSM biểu diễn văn bản dưới dạng vector Mô hình Vector Space (VSM) là một mô hình đại số tuyến tính được sử dụng để biểu diễn các đoạn văn bản dưới dạng vector, trong đó mỗi phần tử của vector đại diện cho mức độ quan trọng của một thuật ngữ chỉ mục trong đoạn văn bản.</a:t>
            </a:r>
          </a:p>
        </p:txBody>
      </p:sp>
      <p:pic>
        <p:nvPicPr>
          <p:cNvPr id="4" name="Picture 3" descr="Vector Space Model – Gyungsun Sonny Kim's blog">
            <a:extLst>
              <a:ext uri="{FF2B5EF4-FFF2-40B4-BE49-F238E27FC236}">
                <a16:creationId xmlns:a16="http://schemas.microsoft.com/office/drawing/2014/main" id="{91D8A375-C5EF-C625-BDC2-EEA16FCA7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22073"/>
            <a:ext cx="3838293" cy="249935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5;p27">
            <a:extLst>
              <a:ext uri="{FF2B5EF4-FFF2-40B4-BE49-F238E27FC236}">
                <a16:creationId xmlns:a16="http://schemas.microsoft.com/office/drawing/2014/main" id="{E12D864F-0FC2-9F6D-3A2F-CF39BA5F9B04}"/>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Giới thiệu mô hình</a:t>
            </a:r>
            <a:endParaRPr>
              <a:solidFill>
                <a:schemeClr val="dk1"/>
              </a:solidFill>
            </a:endParaRPr>
          </a:p>
        </p:txBody>
      </p:sp>
      <p:sp>
        <p:nvSpPr>
          <p:cNvPr id="2" name="TextBox 1">
            <a:extLst>
              <a:ext uri="{FF2B5EF4-FFF2-40B4-BE49-F238E27FC236}">
                <a16:creationId xmlns:a16="http://schemas.microsoft.com/office/drawing/2014/main" id="{67041B7C-DDFA-9F7C-8AF3-5989A8EF06B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7926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188819" y="425314"/>
            <a:ext cx="8138503" cy="197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400" b="0" i="0" err="1">
                <a:solidFill>
                  <a:schemeClr val="tx1"/>
                </a:solidFill>
                <a:effectLst/>
                <a:latin typeface="Arial" panose="020B0604020202020204" pitchFamily="34" charset="0"/>
                <a:cs typeface="Arial" panose="020B0604020202020204" pitchFamily="34" charset="0"/>
              </a:rPr>
              <a:t>Toàn</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bộ</a:t>
            </a:r>
            <a:r>
              <a:rPr lang="en-US" sz="1400" b="0" i="0">
                <a:solidFill>
                  <a:schemeClr val="tx1"/>
                </a:solidFill>
                <a:effectLst/>
                <a:latin typeface="Arial" panose="020B0604020202020204" pitchFamily="34" charset="0"/>
                <a:cs typeface="Arial" panose="020B0604020202020204" pitchFamily="34" charset="0"/>
              </a:rPr>
              <a:t> document </a:t>
            </a:r>
            <a:r>
              <a:rPr lang="en-US" sz="1400" b="0" i="0" err="1">
                <a:solidFill>
                  <a:schemeClr val="tx1"/>
                </a:solidFill>
                <a:effectLst/>
                <a:latin typeface="Arial" panose="020B0604020202020204" pitchFamily="34" charset="0"/>
                <a:cs typeface="Arial" panose="020B0604020202020204" pitchFamily="34" charset="0"/>
              </a:rPr>
              <a:t>và</a:t>
            </a:r>
            <a:r>
              <a:rPr lang="en-US" sz="1400" b="0" i="0">
                <a:solidFill>
                  <a:schemeClr val="tx1"/>
                </a:solidFill>
                <a:effectLst/>
                <a:latin typeface="Arial" panose="020B0604020202020204" pitchFamily="34" charset="0"/>
                <a:cs typeface="Arial" panose="020B0604020202020204" pitchFamily="34" charset="0"/>
              </a:rPr>
              <a:t> query </a:t>
            </a:r>
            <a:r>
              <a:rPr lang="en-US" sz="1400" b="0" i="0" err="1">
                <a:solidFill>
                  <a:schemeClr val="tx1"/>
                </a:solidFill>
                <a:effectLst/>
                <a:latin typeface="Arial" panose="020B0604020202020204" pitchFamily="34" charset="0"/>
                <a:cs typeface="Arial" panose="020B0604020202020204" pitchFamily="34" charset="0"/>
              </a:rPr>
              <a:t>đều</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được</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đưa</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về</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dạng</a:t>
            </a:r>
            <a:r>
              <a:rPr lang="en-US" sz="1400" b="0" i="0">
                <a:solidFill>
                  <a:schemeClr val="tx1"/>
                </a:solidFill>
                <a:effectLst/>
                <a:latin typeface="Arial" panose="020B0604020202020204" pitchFamily="34" charset="0"/>
                <a:cs typeface="Arial" panose="020B0604020202020204" pitchFamily="34" charset="0"/>
              </a:rPr>
              <a:t> vector.</a:t>
            </a:r>
          </a:p>
          <a:p>
            <a:pPr>
              <a:lnSpc>
                <a:spcPct val="150000"/>
              </a:lnSpc>
            </a:pPr>
            <a:r>
              <a:rPr lang="en-US" sz="1400" b="0" err="1">
                <a:solidFill>
                  <a:schemeClr val="tx1"/>
                </a:solidFill>
                <a:latin typeface="Arial" panose="020B0604020202020204" pitchFamily="34" charset="0"/>
                <a:cs typeface="Arial" panose="020B0604020202020204" pitchFamily="34" charset="0"/>
              </a:rPr>
              <a:t>Giá</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trị</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mỗi</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chiều</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vector </a:t>
            </a:r>
            <a:r>
              <a:rPr lang="en-US" sz="1400" b="0" err="1">
                <a:solidFill>
                  <a:schemeClr val="tx1"/>
                </a:solidFill>
                <a:latin typeface="Arial" panose="020B0604020202020204" pitchFamily="34" charset="0"/>
                <a:cs typeface="Arial" panose="020B0604020202020204" pitchFamily="34" charset="0"/>
              </a:rPr>
              <a:t>chính</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là</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số</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lần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xuất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hiện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tương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ứng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term </a:t>
            </a:r>
            <a:r>
              <a:rPr lang="en-US" sz="1400" b="0" err="1">
                <a:solidFill>
                  <a:schemeClr val="tx1"/>
                </a:solidFill>
                <a:latin typeface="Arial" panose="020B0604020202020204" pitchFamily="34" charset="0"/>
                <a:cs typeface="Arial" panose="020B0604020202020204" pitchFamily="34" charset="0"/>
              </a:rPr>
              <a:t>đó</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trong</a:t>
            </a:r>
            <a:r>
              <a:rPr lang="en-US" sz="1400" b="0">
                <a:solidFill>
                  <a:schemeClr val="tx1"/>
                </a:solidFill>
                <a:latin typeface="Arial" panose="020B0604020202020204" pitchFamily="34" charset="0"/>
                <a:cs typeface="Arial" panose="020B0604020202020204" pitchFamily="34" charset="0"/>
              </a:rPr>
              <a:t> document.</a:t>
            </a:r>
          </a:p>
          <a:p>
            <a:pPr>
              <a:lnSpc>
                <a:spcPct val="150000"/>
              </a:lnSpc>
            </a:pPr>
            <a:r>
              <a:rPr lang="en-US" sz="1400" b="0" err="1">
                <a:solidFill>
                  <a:schemeClr val="tx1"/>
                </a:solidFill>
                <a:latin typeface="Arial" panose="020B0604020202020204" pitchFamily="34" charset="0"/>
                <a:cs typeface="Arial" panose="020B0604020202020204" pitchFamily="34" charset="0"/>
              </a:rPr>
              <a:t>Mỗi</a:t>
            </a:r>
            <a:r>
              <a:rPr lang="en-US" sz="1400" b="0">
                <a:solidFill>
                  <a:schemeClr val="tx1"/>
                </a:solidFill>
                <a:latin typeface="Arial" panose="020B0604020202020204" pitchFamily="34" charset="0"/>
                <a:cs typeface="Arial" panose="020B0604020202020204" pitchFamily="34" charset="0"/>
              </a:rPr>
              <a:t> term </a:t>
            </a:r>
            <a:r>
              <a:rPr lang="en-US" sz="1400" b="0" err="1">
                <a:solidFill>
                  <a:schemeClr val="tx1"/>
                </a:solidFill>
                <a:latin typeface="Arial" panose="020B0604020202020204" pitchFamily="34" charset="0"/>
                <a:cs typeface="Arial" panose="020B0604020202020204" pitchFamily="34" charset="0"/>
              </a:rPr>
              <a:t>phân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biệt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là</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một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chiều</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vector.</a:t>
            </a:r>
          </a:p>
          <a:p>
            <a:pPr>
              <a:lnSpc>
                <a:spcPct val="150000"/>
              </a:lnSpc>
            </a:pPr>
            <a:r>
              <a:rPr lang="en-US" sz="1400" b="0" err="1">
                <a:solidFill>
                  <a:schemeClr val="tx1"/>
                </a:solidFill>
                <a:latin typeface="Arial" panose="020B0604020202020204" pitchFamily="34" charset="0"/>
                <a:cs typeface="Arial" panose="020B0604020202020204" pitchFamily="34" charset="0"/>
              </a:rPr>
              <a:t>Không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quan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trọng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việc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sắp</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xếp</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thứ</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tự</a:t>
            </a:r>
            <a:r>
              <a:rPr lang="en-US" sz="1400" b="0">
                <a:solidFill>
                  <a:schemeClr val="tx1"/>
                </a:solidFill>
                <a:latin typeface="Arial" panose="020B0604020202020204" pitchFamily="34" charset="0"/>
                <a:cs typeface="Arial" panose="020B0604020202020204" pitchFamily="34" charset="0"/>
              </a:rPr>
              <a:t> term.</a:t>
            </a:r>
          </a:p>
          <a:p>
            <a:pPr>
              <a:lnSpc>
                <a:spcPct val="150000"/>
              </a:lnSpc>
            </a:pP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tương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đồng</a:t>
            </a:r>
            <a:r>
              <a:rPr lang="en-US" sz="1400" b="0">
                <a:solidFill>
                  <a:schemeClr val="tx1"/>
                </a:solidFill>
                <a:latin typeface="Arial" panose="020B0604020202020204" pitchFamily="34" charset="0"/>
                <a:cs typeface="Arial" panose="020B0604020202020204" pitchFamily="34" charset="0"/>
              </a:rPr>
              <a:t> Rel(q, d) </a:t>
            </a:r>
            <a:r>
              <a:rPr lang="en-US" sz="1400" b="0" err="1">
                <a:solidFill>
                  <a:schemeClr val="tx1"/>
                </a:solidFill>
                <a:latin typeface="Arial" panose="020B0604020202020204" pitchFamily="34" charset="0"/>
                <a:cs typeface="Arial" panose="020B0604020202020204" pitchFamily="34" charset="0"/>
              </a:rPr>
              <a:t>có</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thể</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được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tính</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bằng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đo</a:t>
            </a:r>
            <a:r>
              <a:rPr lang="en-US" sz="1400" b="0">
                <a:solidFill>
                  <a:schemeClr val="tx1"/>
                </a:solidFill>
                <a:latin typeface="Arial" panose="020B0604020202020204" pitchFamily="34" charset="0"/>
                <a:cs typeface="Arial" panose="020B0604020202020204" pitchFamily="34" charset="0"/>
              </a:rPr>
              <a:t> cosine </a:t>
            </a:r>
            <a:r>
              <a:rPr lang="en-US" sz="1400" b="0" err="1">
                <a:solidFill>
                  <a:schemeClr val="tx1"/>
                </a:solidFill>
                <a:latin typeface="Arial" panose="020B0604020202020204" pitchFamily="34" charset="0"/>
                <a:cs typeface="Arial" panose="020B0604020202020204" pitchFamily="34" charset="0"/>
              </a:rPr>
              <a:t>hoặc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đo</a:t>
            </a:r>
            <a:r>
              <a:rPr lang="en-US" sz="1400" b="0">
                <a:solidFill>
                  <a:schemeClr val="tx1"/>
                </a:solidFill>
                <a:latin typeface="Arial" panose="020B0604020202020204" pitchFamily="34" charset="0"/>
                <a:cs typeface="Arial" panose="020B0604020202020204" pitchFamily="34" charset="0"/>
              </a:rPr>
              <a:t> Euclid. </a:t>
            </a:r>
            <a:endParaRPr lang="vi-VN" sz="1400" b="0">
              <a:solidFill>
                <a:schemeClr val="tx1"/>
              </a:solidFill>
              <a:latin typeface="Arial" panose="020B0604020202020204" pitchFamily="34" charset="0"/>
              <a:cs typeface="Arial" panose="020B0604020202020204" pitchFamily="34" charset="0"/>
            </a:endParaRPr>
          </a:p>
        </p:txBody>
      </p:sp>
      <p:pic>
        <p:nvPicPr>
          <p:cNvPr id="4" name="table">
            <a:extLst>
              <a:ext uri="{FF2B5EF4-FFF2-40B4-BE49-F238E27FC236}">
                <a16:creationId xmlns:a16="http://schemas.microsoft.com/office/drawing/2014/main" id="{3538EA07-E66F-FCAB-DD09-FE5314AEC305}"/>
              </a:ext>
            </a:extLst>
          </p:cNvPr>
          <p:cNvPicPr>
            <a:picLocks noChangeAspect="1"/>
          </p:cNvPicPr>
          <p:nvPr/>
        </p:nvPicPr>
        <p:blipFill>
          <a:blip r:embed="rId3"/>
          <a:stretch>
            <a:fillRect/>
          </a:stretch>
        </p:blipFill>
        <p:spPr>
          <a:xfrm>
            <a:off x="188818" y="2918495"/>
            <a:ext cx="5462681" cy="1600778"/>
          </a:xfrm>
          <a:prstGeom prst="rect">
            <a:avLst/>
          </a:prstGeom>
          <a:solidFill>
            <a:schemeClr val="tx2">
              <a:lumMod val="60000"/>
              <a:lumOff val="40000"/>
            </a:schemeClr>
          </a:solidFill>
        </p:spPr>
      </p:pic>
      <p:sp>
        <p:nvSpPr>
          <p:cNvPr id="33" name="Google Shape;145;p27">
            <a:extLst>
              <a:ext uri="{FF2B5EF4-FFF2-40B4-BE49-F238E27FC236}">
                <a16:creationId xmlns:a16="http://schemas.microsoft.com/office/drawing/2014/main" id="{E3AC0832-F8D5-B785-D8A7-49A25067C26E}"/>
              </a:ext>
            </a:extLst>
          </p:cNvPr>
          <p:cNvSpPr txBox="1">
            <a:spLocks/>
          </p:cNvSpPr>
          <p:nvPr/>
        </p:nvSpPr>
        <p:spPr>
          <a:xfrm>
            <a:off x="188819" y="2286729"/>
            <a:ext cx="5157395" cy="400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1400" i="0" err="1">
                <a:solidFill>
                  <a:schemeClr val="tx1"/>
                </a:solidFill>
                <a:effectLst/>
                <a:latin typeface="Arial" panose="020B0604020202020204" pitchFamily="34" charset="0"/>
                <a:cs typeface="Arial" panose="020B0604020202020204" pitchFamily="34" charset="0"/>
              </a:rPr>
              <a:t>Các</a:t>
            </a:r>
            <a:r>
              <a:rPr lang="en-US" sz="1400" i="0">
                <a:solidFill>
                  <a:schemeClr val="tx1"/>
                </a:solidFill>
                <a:effectLst/>
                <a:latin typeface="Arial" panose="020B0604020202020204" pitchFamily="34" charset="0"/>
                <a:cs typeface="Arial" panose="020B0604020202020204" pitchFamily="34" charset="0"/>
              </a:rPr>
              <a:t> vector </a:t>
            </a:r>
            <a:r>
              <a:rPr lang="en-US" sz="1400" i="0" err="1">
                <a:solidFill>
                  <a:schemeClr val="tx1"/>
                </a:solidFill>
                <a:effectLst/>
                <a:latin typeface="Arial" panose="020B0604020202020204" pitchFamily="34" charset="0"/>
                <a:cs typeface="Arial" panose="020B0604020202020204" pitchFamily="34" charset="0"/>
              </a:rPr>
              <a:t>trong</a:t>
            </a:r>
            <a:r>
              <a:rPr lang="en-US" sz="1400" i="0">
                <a:solidFill>
                  <a:schemeClr val="tx1"/>
                </a:solidFill>
                <a:effectLst/>
                <a:latin typeface="Arial" panose="020B0604020202020204" pitchFamily="34" charset="0"/>
                <a:cs typeface="Arial" panose="020B0604020202020204" pitchFamily="34" charset="0"/>
              </a:rPr>
              <a:t> model </a:t>
            </a:r>
            <a:r>
              <a:rPr lang="en-US" sz="1400" i="0" err="1">
                <a:solidFill>
                  <a:schemeClr val="tx1"/>
                </a:solidFill>
                <a:effectLst/>
                <a:latin typeface="Arial" panose="020B0604020202020204" pitchFamily="34" charset="0"/>
                <a:cs typeface="Arial" panose="020B0604020202020204" pitchFamily="34" charset="0"/>
              </a:rPr>
              <a:t>thì</a:t>
            </a:r>
            <a:r>
              <a:rPr lang="en-US" sz="1400" i="0">
                <a:solidFill>
                  <a:schemeClr val="tx1"/>
                </a:solidFill>
                <a:effectLst/>
                <a:latin typeface="Arial" panose="020B0604020202020204" pitchFamily="34" charset="0"/>
                <a:cs typeface="Arial" panose="020B0604020202020204" pitchFamily="34" charset="0"/>
              </a:rPr>
              <a:t> </a:t>
            </a:r>
            <a:r>
              <a:rPr lang="en-US" sz="1400" i="0" err="1">
                <a:solidFill>
                  <a:schemeClr val="tx1"/>
                </a:solidFill>
                <a:effectLst/>
                <a:latin typeface="Arial" panose="020B0604020202020204" pitchFamily="34" charset="0"/>
                <a:cs typeface="Arial" panose="020B0604020202020204" pitchFamily="34" charset="0"/>
              </a:rPr>
              <a:t>thường</a:t>
            </a:r>
            <a:r>
              <a:rPr lang="en-US" sz="1400" i="0">
                <a:solidFill>
                  <a:schemeClr val="tx1"/>
                </a:solidFill>
                <a:effectLst/>
                <a:latin typeface="Arial" panose="020B0604020202020204" pitchFamily="34" charset="0"/>
                <a:cs typeface="Arial" panose="020B0604020202020204" pitchFamily="34" charset="0"/>
              </a:rPr>
              <a:t> ở </a:t>
            </a:r>
            <a:r>
              <a:rPr lang="en-US" sz="1400" i="0" err="1">
                <a:solidFill>
                  <a:schemeClr val="tx1"/>
                </a:solidFill>
                <a:effectLst/>
                <a:latin typeface="Arial" panose="020B0604020202020204" pitchFamily="34" charset="0"/>
                <a:cs typeface="Arial" panose="020B0604020202020204" pitchFamily="34" charset="0"/>
              </a:rPr>
              <a:t>dạng</a:t>
            </a:r>
            <a:r>
              <a:rPr lang="en-US" sz="1400" i="0">
                <a:solidFill>
                  <a:schemeClr val="tx1"/>
                </a:solidFill>
                <a:effectLst/>
                <a:latin typeface="Arial" panose="020B0604020202020204" pitchFamily="34" charset="0"/>
                <a:cs typeface="Arial" panose="020B0604020202020204" pitchFamily="34" charset="0"/>
              </a:rPr>
              <a:t> vector </a:t>
            </a:r>
            <a:r>
              <a:rPr lang="en-US" sz="1400" i="0" err="1">
                <a:solidFill>
                  <a:schemeClr val="tx1"/>
                </a:solidFill>
                <a:effectLst/>
                <a:latin typeface="Arial" panose="020B0604020202020204" pitchFamily="34" charset="0"/>
                <a:cs typeface="Arial" panose="020B0604020202020204" pitchFamily="34" charset="0"/>
              </a:rPr>
              <a:t>thưa</a:t>
            </a:r>
            <a:endParaRPr lang="vi-VN" sz="1400" i="0">
              <a:solidFill>
                <a:schemeClr val="tx1"/>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C079047-D75C-3C42-81E2-EBC854A2578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2779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313184" y="768784"/>
            <a:ext cx="7820207" cy="400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1600" b="0" i="0" err="1">
                <a:solidFill>
                  <a:schemeClr val="tx1"/>
                </a:solidFill>
                <a:effectLst/>
                <a:latin typeface="Times New Roman" panose="02020603050405020304" pitchFamily="18" charset="0"/>
                <a:cs typeface="Times New Roman" panose="02020603050405020304" pitchFamily="18" charset="0"/>
              </a:rPr>
              <a:t>Lập</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chỉ</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mục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là</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việc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tạo</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ra</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một</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cấu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trúc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dữ</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liệu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tối</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ưu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phục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vụ</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cho</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việc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tìm</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kiếm</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và</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truy</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xuất</a:t>
            </a:r>
            <a:endParaRPr lang="vi-VN" sz="1600" b="0" i="0">
              <a:solidFill>
                <a:schemeClr val="tx1"/>
              </a:solidFill>
              <a:effectLst/>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308E938-143C-62EF-633A-4EB9D673E59C}"/>
              </a:ext>
            </a:extLst>
          </p:cNvPr>
          <p:cNvGrpSpPr/>
          <p:nvPr/>
        </p:nvGrpSpPr>
        <p:grpSpPr>
          <a:xfrm>
            <a:off x="377949" y="1462683"/>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aphicFrame>
        <p:nvGraphicFramePr>
          <p:cNvPr id="12" name="Table 8">
            <a:extLst>
              <a:ext uri="{FF2B5EF4-FFF2-40B4-BE49-F238E27FC236}">
                <a16:creationId xmlns:a16="http://schemas.microsoft.com/office/drawing/2014/main" id="{6824B7EC-BDF3-1468-3F6C-1A91B4020D0E}"/>
              </a:ext>
            </a:extLst>
          </p:cNvPr>
          <p:cNvGraphicFramePr>
            <a:graphicFrameLocks noGrp="1"/>
          </p:cNvGraphicFramePr>
          <p:nvPr>
            <p:extLst>
              <p:ext uri="{D42A27DB-BD31-4B8C-83A1-F6EECF244321}">
                <p14:modId xmlns:p14="http://schemas.microsoft.com/office/powerpoint/2010/main" val="1570856191"/>
              </p:ext>
            </p:extLst>
          </p:nvPr>
        </p:nvGraphicFramePr>
        <p:xfrm>
          <a:off x="139357" y="2817235"/>
          <a:ext cx="3444284" cy="2016982"/>
        </p:xfrm>
        <a:graphic>
          <a:graphicData uri="http://schemas.openxmlformats.org/drawingml/2006/table">
            <a:tbl>
              <a:tblPr firstRow="1" bandRow="1"/>
              <a:tblGrid>
                <a:gridCol w="588837">
                  <a:extLst>
                    <a:ext uri="{9D8B030D-6E8A-4147-A177-3AD203B41FA5}">
                      <a16:colId xmlns:a16="http://schemas.microsoft.com/office/drawing/2014/main" val="1885810667"/>
                    </a:ext>
                  </a:extLst>
                </a:gridCol>
                <a:gridCol w="625233">
                  <a:extLst>
                    <a:ext uri="{9D8B030D-6E8A-4147-A177-3AD203B41FA5}">
                      <a16:colId xmlns:a16="http://schemas.microsoft.com/office/drawing/2014/main" val="3261064236"/>
                    </a:ext>
                  </a:extLst>
                </a:gridCol>
                <a:gridCol w="651017">
                  <a:extLst>
                    <a:ext uri="{9D8B030D-6E8A-4147-A177-3AD203B41FA5}">
                      <a16:colId xmlns:a16="http://schemas.microsoft.com/office/drawing/2014/main" val="2243640185"/>
                    </a:ext>
                  </a:extLst>
                </a:gridCol>
                <a:gridCol w="696923">
                  <a:extLst>
                    <a:ext uri="{9D8B030D-6E8A-4147-A177-3AD203B41FA5}">
                      <a16:colId xmlns:a16="http://schemas.microsoft.com/office/drawing/2014/main" val="1969437412"/>
                    </a:ext>
                  </a:extLst>
                </a:gridCol>
                <a:gridCol w="263486">
                  <a:extLst>
                    <a:ext uri="{9D8B030D-6E8A-4147-A177-3AD203B41FA5}">
                      <a16:colId xmlns:a16="http://schemas.microsoft.com/office/drawing/2014/main" val="1503714322"/>
                    </a:ext>
                  </a:extLst>
                </a:gridCol>
                <a:gridCol w="618788">
                  <a:extLst>
                    <a:ext uri="{9D8B030D-6E8A-4147-A177-3AD203B41FA5}">
                      <a16:colId xmlns:a16="http://schemas.microsoft.com/office/drawing/2014/main" val="534565044"/>
                    </a:ext>
                  </a:extLst>
                </a:gridCol>
              </a:tblGrid>
              <a:tr h="547531">
                <a:tc>
                  <a:txBody>
                    <a:bodyPr/>
                    <a:lstStyle/>
                    <a:p>
                      <a:pPr algn="ctr"/>
                      <a:endParaRPr lang="en-US">
                        <a:solidFill>
                          <a:schemeClr val="tx1"/>
                        </a:solidFill>
                      </a:endParaRPr>
                    </a:p>
                  </a:txBody>
                  <a:tcPr anchor="ctr" anchorCtr="1">
                    <a:solidFill>
                      <a:schemeClr val="tx2">
                        <a:lumMod val="20000"/>
                        <a:lumOff val="80000"/>
                      </a:schemeClr>
                    </a:solidFill>
                  </a:tcPr>
                </a:tc>
                <a:tc>
                  <a:txBody>
                    <a:bodyPr/>
                    <a:lstStyle/>
                    <a:p>
                      <a:pPr algn="ctr"/>
                      <a:r>
                        <a:rPr lang="en-US">
                          <a:solidFill>
                            <a:schemeClr val="accent2">
                              <a:lumMod val="10000"/>
                            </a:schemeClr>
                          </a:solidFill>
                        </a:rPr>
                        <a:t>Term 1</a:t>
                      </a:r>
                    </a:p>
                  </a:txBody>
                  <a:tcPr anchor="ctr" anchorCtr="1">
                    <a:solidFill>
                      <a:srgbClr val="FF9966"/>
                    </a:solidFill>
                  </a:tcPr>
                </a:tc>
                <a:tc>
                  <a:txBody>
                    <a:bodyPr/>
                    <a:lstStyle/>
                    <a:p>
                      <a:pPr algn="ctr"/>
                      <a:r>
                        <a:rPr lang="en-US">
                          <a:solidFill>
                            <a:schemeClr val="accent2">
                              <a:lumMod val="10000"/>
                            </a:schemeClr>
                          </a:solidFill>
                        </a:rPr>
                        <a:t>Term 2</a:t>
                      </a:r>
                    </a:p>
                  </a:txBody>
                  <a:tcPr anchor="ctr" anchorCtr="1">
                    <a:solidFill>
                      <a:srgbClr val="FF9966"/>
                    </a:solidFill>
                  </a:tcPr>
                </a:tc>
                <a:tc>
                  <a:txBody>
                    <a:bodyPr/>
                    <a:lstStyle/>
                    <a:p>
                      <a:pPr algn="ctr"/>
                      <a:r>
                        <a:rPr lang="en-US">
                          <a:solidFill>
                            <a:schemeClr val="accent2">
                              <a:lumMod val="10000"/>
                            </a:schemeClr>
                          </a:solidFill>
                        </a:rPr>
                        <a:t>Term 3</a:t>
                      </a:r>
                    </a:p>
                  </a:txBody>
                  <a:tcPr anchor="ctr" anchorCtr="1">
                    <a:solidFill>
                      <a:srgbClr val="FF9966"/>
                    </a:solidFill>
                  </a:tcPr>
                </a:tc>
                <a:tc>
                  <a:txBody>
                    <a:bodyPr/>
                    <a:lstStyle/>
                    <a:p>
                      <a:pPr algn="ctr"/>
                      <a:r>
                        <a:rPr lang="en-US">
                          <a:solidFill>
                            <a:schemeClr val="accent2">
                              <a:lumMod val="10000"/>
                            </a:schemeClr>
                          </a:solidFill>
                        </a:rPr>
                        <a:t>…</a:t>
                      </a:r>
                    </a:p>
                  </a:txBody>
                  <a:tcPr anchor="ctr" anchorCtr="1">
                    <a:solidFill>
                      <a:srgbClr val="FF9966"/>
                    </a:solidFill>
                  </a:tcPr>
                </a:tc>
                <a:tc>
                  <a:txBody>
                    <a:bodyPr/>
                    <a:lstStyle/>
                    <a:p>
                      <a:pPr algn="ctr"/>
                      <a:r>
                        <a:rPr lang="en-US">
                          <a:solidFill>
                            <a:schemeClr val="accent2">
                              <a:lumMod val="10000"/>
                            </a:schemeClr>
                          </a:solidFill>
                        </a:rPr>
                        <a:t>Term n</a:t>
                      </a:r>
                    </a:p>
                  </a:txBody>
                  <a:tcPr anchor="ctr" anchorCtr="1">
                    <a:solidFill>
                      <a:srgbClr val="FF9966"/>
                    </a:solidFill>
                  </a:tcPr>
                </a:tc>
                <a:extLst>
                  <a:ext uri="{0D108BD9-81ED-4DB2-BD59-A6C34878D82A}">
                    <a16:rowId xmlns:a16="http://schemas.microsoft.com/office/drawing/2014/main" val="3406966170"/>
                  </a:ext>
                </a:extLst>
              </a:tr>
              <a:tr h="547531">
                <a:tc>
                  <a:txBody>
                    <a:bodyPr/>
                    <a:lstStyle/>
                    <a:p>
                      <a:pPr algn="ctr"/>
                      <a:r>
                        <a:rPr lang="en-US">
                          <a:solidFill>
                            <a:schemeClr val="accent2">
                              <a:lumMod val="10000"/>
                            </a:schemeClr>
                          </a:solidFill>
                        </a:rPr>
                        <a:t>Doc 1</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611740794"/>
                  </a:ext>
                </a:extLst>
              </a:tr>
              <a:tr h="374389">
                <a:tc>
                  <a:txBody>
                    <a:bodyPr/>
                    <a:lstStyle/>
                    <a:p>
                      <a:pPr algn="ctr"/>
                      <a:r>
                        <a:rPr lang="en-US">
                          <a:solidFill>
                            <a:schemeClr val="accent2">
                              <a:lumMod val="10000"/>
                            </a:schemeClr>
                          </a:solidFill>
                        </a:rPr>
                        <a:t>…</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extLst>
                  <a:ext uri="{0D108BD9-81ED-4DB2-BD59-A6C34878D82A}">
                    <a16:rowId xmlns:a16="http://schemas.microsoft.com/office/drawing/2014/main" val="1382986843"/>
                  </a:ext>
                </a:extLst>
              </a:tr>
              <a:tr h="547531">
                <a:tc>
                  <a:txBody>
                    <a:bodyPr/>
                    <a:lstStyle/>
                    <a:p>
                      <a:pPr algn="ctr"/>
                      <a:r>
                        <a:rPr lang="en-US">
                          <a:solidFill>
                            <a:schemeClr val="accent2">
                              <a:lumMod val="10000"/>
                            </a:schemeClr>
                          </a:solidFill>
                        </a:rPr>
                        <a:t>Doc n</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1998968385"/>
                  </a:ext>
                </a:extLst>
              </a:tr>
            </a:tbl>
          </a:graphicData>
        </a:graphic>
      </p:graphicFrame>
      <p:sp>
        <p:nvSpPr>
          <p:cNvPr id="4" name="Google Shape;145;p27">
            <a:extLst>
              <a:ext uri="{FF2B5EF4-FFF2-40B4-BE49-F238E27FC236}">
                <a16:creationId xmlns:a16="http://schemas.microsoft.com/office/drawing/2014/main" id="{AF7B5B3F-D61F-E887-A03C-FD4D4DC38D0F}"/>
              </a:ext>
            </a:extLst>
          </p:cNvPr>
          <p:cNvSpPr txBox="1">
            <a:spLocks noGrp="1"/>
          </p:cNvSpPr>
          <p:nvPr>
            <p:ph type="title"/>
          </p:nvPr>
        </p:nvSpPr>
        <p:spPr>
          <a:xfrm>
            <a:off x="139357" y="13497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Lập chỉ mục</a:t>
            </a:r>
            <a:endParaRPr>
              <a:solidFill>
                <a:schemeClr val="dk1"/>
              </a:solidFill>
            </a:endParaRPr>
          </a:p>
        </p:txBody>
      </p:sp>
      <mc:AlternateContent xmlns:mc="http://schemas.openxmlformats.org/markup-compatibility/2006" xmlns:a14="http://schemas.microsoft.com/office/drawing/2010/main">
        <mc:Choice Requires="a14">
          <p:sp>
            <p:nvSpPr>
              <p:cNvPr id="2" name="Google Shape;145;p27">
                <a:extLst>
                  <a:ext uri="{FF2B5EF4-FFF2-40B4-BE49-F238E27FC236}">
                    <a16:creationId xmlns:a16="http://schemas.microsoft.com/office/drawing/2014/main" id="{A30FB5B1-8D60-C783-6EBF-B8ED1F291A34}"/>
                  </a:ext>
                </a:extLst>
              </p:cNvPr>
              <p:cNvSpPr txBox="1">
                <a:spLocks/>
              </p:cNvSpPr>
              <p:nvPr/>
            </p:nvSpPr>
            <p:spPr>
              <a:xfrm>
                <a:off x="4983046" y="1170147"/>
                <a:ext cx="2459901" cy="1245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2</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3</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p:txBody>
          </p:sp>
        </mc:Choice>
        <mc:Fallback xmlns="">
          <p:sp>
            <p:nvSpPr>
              <p:cNvPr id="2" name="Google Shape;145;p27">
                <a:extLst>
                  <a:ext uri="{FF2B5EF4-FFF2-40B4-BE49-F238E27FC236}">
                    <a16:creationId xmlns:a16="http://schemas.microsoft.com/office/drawing/2014/main" id="{A30FB5B1-8D60-C783-6EBF-B8ED1F291A34}"/>
                  </a:ext>
                </a:extLst>
              </p:cNvPr>
              <p:cNvSpPr txBox="1">
                <a:spLocks noRot="1" noChangeAspect="1" noMove="1" noResize="1" noEditPoints="1" noAdjustHandles="1" noChangeArrowheads="1" noChangeShapeType="1" noTextEdit="1"/>
              </p:cNvSpPr>
              <p:nvPr/>
            </p:nvSpPr>
            <p:spPr>
              <a:xfrm>
                <a:off x="4983046" y="1170147"/>
                <a:ext cx="2459901" cy="1245597"/>
              </a:xfrm>
              <a:prstGeom prst="rect">
                <a:avLst/>
              </a:prstGeom>
              <a:blipFill>
                <a:blip r:embed="rId3"/>
                <a:stretch>
                  <a:fillRect b="-1961"/>
                </a:stretch>
              </a:blipFill>
              <a:ln>
                <a:noFill/>
              </a:ln>
            </p:spPr>
            <p:txBody>
              <a:bodyPr/>
              <a:lstStyle/>
              <a:p>
                <a:r>
                  <a:rPr lang="en-US">
                    <a:noFill/>
                  </a:rPr>
                  <a:t> </a:t>
                </a:r>
              </a:p>
            </p:txBody>
          </p:sp>
        </mc:Fallback>
      </mc:AlternateContent>
      <p:graphicFrame>
        <p:nvGraphicFramePr>
          <p:cNvPr id="6" name="Table 8">
            <a:extLst>
              <a:ext uri="{FF2B5EF4-FFF2-40B4-BE49-F238E27FC236}">
                <a16:creationId xmlns:a16="http://schemas.microsoft.com/office/drawing/2014/main" id="{9405A266-08D6-518F-F7CA-13147DB5B124}"/>
              </a:ext>
            </a:extLst>
          </p:cNvPr>
          <p:cNvGraphicFramePr>
            <a:graphicFrameLocks noGrp="1"/>
          </p:cNvGraphicFramePr>
          <p:nvPr>
            <p:extLst>
              <p:ext uri="{D42A27DB-BD31-4B8C-83A1-F6EECF244321}">
                <p14:modId xmlns:p14="http://schemas.microsoft.com/office/powerpoint/2010/main" val="865088965"/>
              </p:ext>
            </p:extLst>
          </p:nvPr>
        </p:nvGraphicFramePr>
        <p:xfrm>
          <a:off x="4166507" y="2803788"/>
          <a:ext cx="4553911" cy="2017058"/>
        </p:xfrm>
        <a:graphic>
          <a:graphicData uri="http://schemas.openxmlformats.org/drawingml/2006/table">
            <a:tbl>
              <a:tblPr firstRow="1" bandRow="1"/>
              <a:tblGrid>
                <a:gridCol w="778540">
                  <a:extLst>
                    <a:ext uri="{9D8B030D-6E8A-4147-A177-3AD203B41FA5}">
                      <a16:colId xmlns:a16="http://schemas.microsoft.com/office/drawing/2014/main" val="1885810667"/>
                    </a:ext>
                  </a:extLst>
                </a:gridCol>
                <a:gridCol w="716164">
                  <a:extLst>
                    <a:ext uri="{9D8B030D-6E8A-4147-A177-3AD203B41FA5}">
                      <a16:colId xmlns:a16="http://schemas.microsoft.com/office/drawing/2014/main" val="3261064236"/>
                    </a:ext>
                  </a:extLst>
                </a:gridCol>
                <a:gridCol w="732865">
                  <a:extLst>
                    <a:ext uri="{9D8B030D-6E8A-4147-A177-3AD203B41FA5}">
                      <a16:colId xmlns:a16="http://schemas.microsoft.com/office/drawing/2014/main" val="2243640185"/>
                    </a:ext>
                  </a:extLst>
                </a:gridCol>
                <a:gridCol w="779929">
                  <a:extLst>
                    <a:ext uri="{9D8B030D-6E8A-4147-A177-3AD203B41FA5}">
                      <a16:colId xmlns:a16="http://schemas.microsoft.com/office/drawing/2014/main" val="1969437412"/>
                    </a:ext>
                  </a:extLst>
                </a:gridCol>
                <a:gridCol w="728273">
                  <a:extLst>
                    <a:ext uri="{9D8B030D-6E8A-4147-A177-3AD203B41FA5}">
                      <a16:colId xmlns:a16="http://schemas.microsoft.com/office/drawing/2014/main" val="1503714322"/>
                    </a:ext>
                  </a:extLst>
                </a:gridCol>
                <a:gridCol w="818140">
                  <a:extLst>
                    <a:ext uri="{9D8B030D-6E8A-4147-A177-3AD203B41FA5}">
                      <a16:colId xmlns:a16="http://schemas.microsoft.com/office/drawing/2014/main" val="534565044"/>
                    </a:ext>
                  </a:extLst>
                </a:gridCol>
              </a:tblGrid>
              <a:tr h="547607">
                <a:tc>
                  <a:txBody>
                    <a:bodyPr/>
                    <a:lstStyle/>
                    <a:p>
                      <a:pPr algn="ctr"/>
                      <a:endParaRPr lang="en-US">
                        <a:solidFill>
                          <a:schemeClr val="tx1"/>
                        </a:solidFill>
                      </a:endParaRPr>
                    </a:p>
                  </a:txBody>
                  <a:tcPr anchor="ctr" anchorCtr="1">
                    <a:solidFill>
                      <a:schemeClr val="tx2">
                        <a:lumMod val="20000"/>
                        <a:lumOff val="80000"/>
                      </a:schemeClr>
                    </a:solidFill>
                  </a:tcPr>
                </a:tc>
                <a:tc>
                  <a:txBody>
                    <a:bodyPr/>
                    <a:lstStyle/>
                    <a:p>
                      <a:pPr algn="ctr"/>
                      <a:r>
                        <a:rPr lang="en-US">
                          <a:solidFill>
                            <a:schemeClr val="accent2">
                              <a:lumMod val="10000"/>
                            </a:schemeClr>
                          </a:solidFill>
                        </a:rPr>
                        <a:t>boat</a:t>
                      </a:r>
                    </a:p>
                  </a:txBody>
                  <a:tcPr anchor="ctr" anchorCtr="1">
                    <a:solidFill>
                      <a:srgbClr val="FF9966"/>
                    </a:solidFill>
                  </a:tcPr>
                </a:tc>
                <a:tc>
                  <a:txBody>
                    <a:bodyPr/>
                    <a:lstStyle/>
                    <a:p>
                      <a:pPr algn="ctr"/>
                      <a:r>
                        <a:rPr lang="en-US">
                          <a:solidFill>
                            <a:schemeClr val="accent2">
                              <a:lumMod val="10000"/>
                            </a:schemeClr>
                          </a:solidFill>
                        </a:rPr>
                        <a:t>ocean</a:t>
                      </a:r>
                    </a:p>
                  </a:txBody>
                  <a:tcPr anchor="ctr" anchorCtr="1">
                    <a:solidFill>
                      <a:srgbClr val="FF9966"/>
                    </a:solidFill>
                  </a:tcPr>
                </a:tc>
                <a:tc>
                  <a:txBody>
                    <a:bodyPr/>
                    <a:lstStyle/>
                    <a:p>
                      <a:pPr algn="ctr"/>
                      <a:r>
                        <a:rPr lang="en-US">
                          <a:solidFill>
                            <a:schemeClr val="accent2">
                              <a:lumMod val="10000"/>
                            </a:schemeClr>
                          </a:solidFill>
                        </a:rPr>
                        <a:t>ship</a:t>
                      </a:r>
                    </a:p>
                  </a:txBody>
                  <a:tcPr anchor="ctr" anchorCtr="1">
                    <a:solidFill>
                      <a:srgbClr val="FF9966"/>
                    </a:solidFill>
                  </a:tcPr>
                </a:tc>
                <a:tc>
                  <a:txBody>
                    <a:bodyPr/>
                    <a:lstStyle/>
                    <a:p>
                      <a:pPr algn="ctr"/>
                      <a:r>
                        <a:rPr lang="en-US">
                          <a:solidFill>
                            <a:schemeClr val="accent2">
                              <a:lumMod val="10000"/>
                            </a:schemeClr>
                          </a:solidFill>
                        </a:rPr>
                        <a:t>tree</a:t>
                      </a:r>
                    </a:p>
                  </a:txBody>
                  <a:tcPr anchor="ctr" anchorCtr="1">
                    <a:solidFill>
                      <a:srgbClr val="FF9966"/>
                    </a:solidFill>
                  </a:tcPr>
                </a:tc>
                <a:tc>
                  <a:txBody>
                    <a:bodyPr/>
                    <a:lstStyle/>
                    <a:p>
                      <a:pPr algn="ctr"/>
                      <a:r>
                        <a:rPr lang="en-US">
                          <a:solidFill>
                            <a:schemeClr val="accent2">
                              <a:lumMod val="10000"/>
                            </a:schemeClr>
                          </a:solidFill>
                        </a:rPr>
                        <a:t>wood</a:t>
                      </a:r>
                    </a:p>
                  </a:txBody>
                  <a:tcPr anchor="ctr" anchorCtr="1">
                    <a:solidFill>
                      <a:srgbClr val="FF9966"/>
                    </a:solidFill>
                  </a:tcPr>
                </a:tc>
                <a:extLst>
                  <a:ext uri="{0D108BD9-81ED-4DB2-BD59-A6C34878D82A}">
                    <a16:rowId xmlns:a16="http://schemas.microsoft.com/office/drawing/2014/main" val="3406966170"/>
                  </a:ext>
                </a:extLst>
              </a:tr>
              <a:tr h="547531">
                <a:tc>
                  <a:txBody>
                    <a:bodyPr/>
                    <a:lstStyle/>
                    <a:p>
                      <a:pPr algn="ctr"/>
                      <a:r>
                        <a:rPr lang="en-US">
                          <a:solidFill>
                            <a:schemeClr val="accent2">
                              <a:lumMod val="10000"/>
                            </a:schemeClr>
                          </a:solidFill>
                        </a:rPr>
                        <a:t>d1</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611740794"/>
                  </a:ext>
                </a:extLst>
              </a:tr>
              <a:tr h="374389">
                <a:tc>
                  <a:txBody>
                    <a:bodyPr/>
                    <a:lstStyle/>
                    <a:p>
                      <a:pPr algn="ctr"/>
                      <a:r>
                        <a:rPr lang="en-US">
                          <a:solidFill>
                            <a:schemeClr val="accent2">
                              <a:lumMod val="10000"/>
                            </a:schemeClr>
                          </a:solidFill>
                        </a:rPr>
                        <a:t>d2</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extLst>
                  <a:ext uri="{0D108BD9-81ED-4DB2-BD59-A6C34878D82A}">
                    <a16:rowId xmlns:a16="http://schemas.microsoft.com/office/drawing/2014/main" val="1382986843"/>
                  </a:ext>
                </a:extLst>
              </a:tr>
              <a:tr h="547531">
                <a:tc>
                  <a:txBody>
                    <a:bodyPr/>
                    <a:lstStyle/>
                    <a:p>
                      <a:pPr algn="ctr"/>
                      <a:r>
                        <a:rPr lang="en-US">
                          <a:solidFill>
                            <a:schemeClr val="accent2">
                              <a:lumMod val="10000"/>
                            </a:schemeClr>
                          </a:solidFill>
                        </a:rPr>
                        <a:t>d3</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1998968385"/>
                  </a:ext>
                </a:extLst>
              </a:tr>
            </a:tbl>
          </a:graphicData>
        </a:graphic>
      </p:graphicFrame>
      <p:sp>
        <p:nvSpPr>
          <p:cNvPr id="9" name="TextBox 8">
            <a:extLst>
              <a:ext uri="{FF2B5EF4-FFF2-40B4-BE49-F238E27FC236}">
                <a16:creationId xmlns:a16="http://schemas.microsoft.com/office/drawing/2014/main" id="{F6C08146-D7F8-0E29-BA95-95F887DAE35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64959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9" name="Group 8">
            <a:extLst>
              <a:ext uri="{FF2B5EF4-FFF2-40B4-BE49-F238E27FC236}">
                <a16:creationId xmlns:a16="http://schemas.microsoft.com/office/drawing/2014/main" id="{9D9D9173-AB03-8127-DB95-019075F445CE}"/>
              </a:ext>
            </a:extLst>
          </p:cNvPr>
          <p:cNvGrpSpPr/>
          <p:nvPr/>
        </p:nvGrpSpPr>
        <p:grpSpPr>
          <a:xfrm>
            <a:off x="896105" y="934998"/>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6D056BC-BAEE-69F3-65B3-696659CBDEB8}"/>
                  </a:ext>
                </a:extLst>
              </p:cNvPr>
              <p:cNvGraphicFramePr>
                <a:graphicFrameLocks noGrp="1"/>
              </p:cNvGraphicFramePr>
              <p:nvPr>
                <p:extLst>
                  <p:ext uri="{D42A27DB-BD31-4B8C-83A1-F6EECF244321}">
                    <p14:modId xmlns:p14="http://schemas.microsoft.com/office/powerpoint/2010/main" val="954962554"/>
                  </p:ext>
                </p:extLst>
              </p:nvPr>
            </p:nvGraphicFramePr>
            <p:xfrm>
              <a:off x="245949" y="2696006"/>
              <a:ext cx="4032960" cy="200303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Term1</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4</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54</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Term 2</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6</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7</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a:t>
                          </a:r>
                        </a:p>
                      </a:txBody>
                      <a:tcPr anchor="ctr" anchorCtr="1">
                        <a:solidFill>
                          <a:schemeClr val="tx2">
                            <a:lumMod val="75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Term n</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7</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10</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45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50</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bl>
              </a:graphicData>
            </a:graphic>
          </p:graphicFrame>
        </mc:Choice>
        <mc:Fallback xmlns="">
          <p:graphicFrame>
            <p:nvGraphicFramePr>
              <p:cNvPr id="13" name="Table 12">
                <a:extLst>
                  <a:ext uri="{FF2B5EF4-FFF2-40B4-BE49-F238E27FC236}">
                    <a16:creationId xmlns:a16="http://schemas.microsoft.com/office/drawing/2014/main" id="{C6D056BC-BAEE-69F3-65B3-696659CBDEB8}"/>
                  </a:ext>
                </a:extLst>
              </p:cNvPr>
              <p:cNvGraphicFramePr>
                <a:graphicFrameLocks noGrp="1"/>
              </p:cNvGraphicFramePr>
              <p:nvPr>
                <p:extLst>
                  <p:ext uri="{D42A27DB-BD31-4B8C-83A1-F6EECF244321}">
                    <p14:modId xmlns:p14="http://schemas.microsoft.com/office/powerpoint/2010/main" val="954962554"/>
                  </p:ext>
                </p:extLst>
              </p:nvPr>
            </p:nvGraphicFramePr>
            <p:xfrm>
              <a:off x="245949" y="2696006"/>
              <a:ext cx="4032960" cy="200303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Term1</a:t>
                          </a:r>
                        </a:p>
                      </a:txBody>
                      <a:tcPr anchor="ctr" anchorCtr="1">
                        <a:solidFill>
                          <a:schemeClr val="tx2">
                            <a:lumMod val="75000"/>
                          </a:schemeClr>
                        </a:solidFill>
                      </a:tcPr>
                    </a:tc>
                    <a:tc>
                      <a:txBody>
                        <a:bodyPr/>
                        <a:lstStyle/>
                        <a:p>
                          <a:endParaRPr lang="en-US"/>
                        </a:p>
                      </a:txBody>
                      <a:tcPr anchor="ctr" anchorCtr="1">
                        <a:blipFill>
                          <a:blip r:embed="rId3"/>
                          <a:stretch>
                            <a:fillRect l="-124242" t="-1136" r="-448485" b="-276136"/>
                          </a:stretch>
                        </a:blipFill>
                      </a:tcPr>
                    </a:tc>
                    <a:tc>
                      <a:txBody>
                        <a:bodyPr/>
                        <a:lstStyle/>
                        <a:p>
                          <a:endParaRPr lang="en-US"/>
                        </a:p>
                      </a:txBody>
                      <a:tcPr anchor="ctr" anchorCtr="1">
                        <a:blipFill>
                          <a:blip r:embed="rId3"/>
                          <a:stretch>
                            <a:fillRect l="-201818" t="-1136" r="-303636" b="-276136"/>
                          </a:stretch>
                        </a:blipFill>
                      </a:tcPr>
                    </a:tc>
                    <a:tc>
                      <a:txBody>
                        <a:bodyPr/>
                        <a:lstStyle/>
                        <a:p>
                          <a:endParaRPr lang="en-US"/>
                        </a:p>
                      </a:txBody>
                      <a:tcPr anchor="ctr" anchorCtr="1">
                        <a:blipFill>
                          <a:blip r:embed="rId3"/>
                          <a:stretch>
                            <a:fillRect l="-301818" t="-1136" r="-203636" b="-276136"/>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Term 2</a:t>
                          </a:r>
                        </a:p>
                      </a:txBody>
                      <a:tcPr anchor="ctr" anchorCtr="1">
                        <a:solidFill>
                          <a:schemeClr val="tx2">
                            <a:lumMod val="75000"/>
                          </a:schemeClr>
                        </a:solidFill>
                      </a:tcPr>
                    </a:tc>
                    <a:tc>
                      <a:txBody>
                        <a:bodyPr/>
                        <a:lstStyle/>
                        <a:p>
                          <a:endParaRPr lang="en-US"/>
                        </a:p>
                      </a:txBody>
                      <a:tcPr anchor="ctr" anchorCtr="1">
                        <a:blipFill>
                          <a:blip r:embed="rId3"/>
                          <a:stretch>
                            <a:fillRect l="-124242" t="-100000" r="-448485" b="-173034"/>
                          </a:stretch>
                        </a:blipFill>
                      </a:tcPr>
                    </a:tc>
                    <a:tc>
                      <a:txBody>
                        <a:bodyPr/>
                        <a:lstStyle/>
                        <a:p>
                          <a:endParaRPr lang="en-US"/>
                        </a:p>
                      </a:txBody>
                      <a:tcPr anchor="ctr" anchorCtr="1">
                        <a:blipFill>
                          <a:blip r:embed="rId3"/>
                          <a:stretch>
                            <a:fillRect l="-201818" t="-100000" r="-303636" b="-173034"/>
                          </a:stretch>
                        </a:blipFill>
                      </a:tcPr>
                    </a:tc>
                    <a:tc>
                      <a:txBody>
                        <a:bodyPr/>
                        <a:lstStyle/>
                        <a:p>
                          <a:endParaRPr lang="en-US"/>
                        </a:p>
                      </a:txBody>
                      <a:tcPr anchor="ctr" anchorCtr="1">
                        <a:blipFill>
                          <a:blip r:embed="rId3"/>
                          <a:stretch>
                            <a:fillRect l="-301818" t="-100000" r="-203636" b="-173034"/>
                          </a:stretch>
                        </a:blipFill>
                      </a:tcPr>
                    </a:tc>
                    <a:tc>
                      <a:txBody>
                        <a:bodyPr/>
                        <a:lstStyle/>
                        <a:p>
                          <a:endParaRPr lang="en-US"/>
                        </a:p>
                      </a:txBody>
                      <a:tcPr anchor="ctr" anchorCtr="1">
                        <a:blipFill>
                          <a:blip r:embed="rId3"/>
                          <a:stretch>
                            <a:fillRect l="-398198" t="-100000" r="-101802" b="-173034"/>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a:t>
                          </a:r>
                        </a:p>
                      </a:txBody>
                      <a:tcPr anchor="ctr" anchorCtr="1">
                        <a:solidFill>
                          <a:schemeClr val="tx2">
                            <a:lumMod val="75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Term n</a:t>
                          </a:r>
                        </a:p>
                      </a:txBody>
                      <a:tcPr anchor="ctr" anchorCtr="1">
                        <a:solidFill>
                          <a:schemeClr val="tx2">
                            <a:lumMod val="75000"/>
                          </a:schemeClr>
                        </a:solidFill>
                      </a:tcPr>
                    </a:tc>
                    <a:tc>
                      <a:txBody>
                        <a:bodyPr/>
                        <a:lstStyle/>
                        <a:p>
                          <a:endParaRPr lang="en-US"/>
                        </a:p>
                      </a:txBody>
                      <a:tcPr anchor="ctr" anchorCtr="1">
                        <a:blipFill>
                          <a:blip r:embed="rId3"/>
                          <a:stretch>
                            <a:fillRect l="-124242" t="-275000" r="-448485" b="-2273"/>
                          </a:stretch>
                        </a:blipFill>
                      </a:tcPr>
                    </a:tc>
                    <a:tc>
                      <a:txBody>
                        <a:bodyPr/>
                        <a:lstStyle/>
                        <a:p>
                          <a:endParaRPr lang="en-US"/>
                        </a:p>
                      </a:txBody>
                      <a:tcPr anchor="ctr" anchorCtr="1">
                        <a:blipFill>
                          <a:blip r:embed="rId3"/>
                          <a:stretch>
                            <a:fillRect l="-201818" t="-275000" r="-303636" b="-2273"/>
                          </a:stretch>
                        </a:blipFill>
                      </a:tcPr>
                    </a:tc>
                    <a:tc>
                      <a:txBody>
                        <a:bodyPr/>
                        <a:lstStyle/>
                        <a:p>
                          <a:endParaRPr lang="en-US"/>
                        </a:p>
                      </a:txBody>
                      <a:tcPr anchor="ctr" anchorCtr="1">
                        <a:blipFill>
                          <a:blip r:embed="rId3"/>
                          <a:stretch>
                            <a:fillRect l="-301818" t="-275000" r="-203636" b="-2273"/>
                          </a:stretch>
                        </a:blipFill>
                      </a:tcPr>
                    </a:tc>
                    <a:tc>
                      <a:txBody>
                        <a:bodyPr/>
                        <a:lstStyle/>
                        <a:p>
                          <a:endParaRPr lang="en-US"/>
                        </a:p>
                      </a:txBody>
                      <a:tcPr anchor="ctr" anchorCtr="1">
                        <a:blipFill>
                          <a:blip r:embed="rId3"/>
                          <a:stretch>
                            <a:fillRect l="-398198" t="-275000" r="-101802" b="-2273"/>
                          </a:stretch>
                        </a:blipFill>
                      </a:tcPr>
                    </a:tc>
                    <a:tc>
                      <a:txBody>
                        <a:bodyPr/>
                        <a:lstStyle/>
                        <a:p>
                          <a:endParaRPr lang="en-US"/>
                        </a:p>
                      </a:txBody>
                      <a:tcPr anchor="ctr" anchorCtr="1">
                        <a:blipFill>
                          <a:blip r:embed="rId3"/>
                          <a:stretch>
                            <a:fillRect l="-502727" t="-275000" r="-2727" b="-2273"/>
                          </a:stretch>
                        </a:blipFill>
                      </a:tcPr>
                    </a:tc>
                    <a:extLst>
                      <a:ext uri="{0D108BD9-81ED-4DB2-BD59-A6C34878D82A}">
                        <a16:rowId xmlns:a16="http://schemas.microsoft.com/office/drawing/2014/main" val="415134008"/>
                      </a:ext>
                    </a:extLst>
                  </a:tr>
                </a:tbl>
              </a:graphicData>
            </a:graphic>
          </p:graphicFrame>
        </mc:Fallback>
      </mc:AlternateContent>
      <mc:AlternateContent xmlns:mc="http://schemas.openxmlformats.org/markup-compatibility/2006" xmlns:a14="http://schemas.microsoft.com/office/drawing/2010/main">
        <mc:Choice Requires="a14">
          <p:sp>
            <p:nvSpPr>
              <p:cNvPr id="2" name="Google Shape;145;p27">
                <a:extLst>
                  <a:ext uri="{FF2B5EF4-FFF2-40B4-BE49-F238E27FC236}">
                    <a16:creationId xmlns:a16="http://schemas.microsoft.com/office/drawing/2014/main" id="{5DADF5CE-B65C-0824-F1A9-B7249744A334}"/>
                  </a:ext>
                </a:extLst>
              </p:cNvPr>
              <p:cNvSpPr txBox="1">
                <a:spLocks/>
              </p:cNvSpPr>
              <p:nvPr/>
            </p:nvSpPr>
            <p:spPr>
              <a:xfrm>
                <a:off x="5380779" y="489538"/>
                <a:ext cx="2459901" cy="1245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2</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3</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p:txBody>
          </p:sp>
        </mc:Choice>
        <mc:Fallback xmlns="">
          <p:sp>
            <p:nvSpPr>
              <p:cNvPr id="2" name="Google Shape;145;p27">
                <a:extLst>
                  <a:ext uri="{FF2B5EF4-FFF2-40B4-BE49-F238E27FC236}">
                    <a16:creationId xmlns:a16="http://schemas.microsoft.com/office/drawing/2014/main" id="{5DADF5CE-B65C-0824-F1A9-B7249744A334}"/>
                  </a:ext>
                </a:extLst>
              </p:cNvPr>
              <p:cNvSpPr txBox="1">
                <a:spLocks noRot="1" noChangeAspect="1" noMove="1" noResize="1" noEditPoints="1" noAdjustHandles="1" noChangeArrowheads="1" noChangeShapeType="1" noTextEdit="1"/>
              </p:cNvSpPr>
              <p:nvPr/>
            </p:nvSpPr>
            <p:spPr>
              <a:xfrm>
                <a:off x="5380779" y="489538"/>
                <a:ext cx="2459901" cy="1245597"/>
              </a:xfrm>
              <a:prstGeom prst="rect">
                <a:avLst/>
              </a:prstGeom>
              <a:blipFill>
                <a:blip r:embed="rId4"/>
                <a:stretch>
                  <a:fillRect b="-19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75C86A2-879B-2D6A-2EA0-B0C8209C15BE}"/>
                  </a:ext>
                </a:extLst>
              </p:cNvPr>
              <p:cNvGraphicFramePr>
                <a:graphicFrameLocks noGrp="1"/>
              </p:cNvGraphicFramePr>
              <p:nvPr>
                <p:extLst>
                  <p:ext uri="{D42A27DB-BD31-4B8C-83A1-F6EECF244321}">
                    <p14:modId xmlns:p14="http://schemas.microsoft.com/office/powerpoint/2010/main" val="2644188854"/>
                  </p:ext>
                </p:extLst>
              </p:nvPr>
            </p:nvGraphicFramePr>
            <p:xfrm>
              <a:off x="4572000" y="2158066"/>
              <a:ext cx="4032960" cy="254097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boat</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ocean</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ship</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tree</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r h="537940">
                    <a:tc>
                      <a:txBody>
                        <a:bodyPr/>
                        <a:lstStyle/>
                        <a:p>
                          <a:pPr algn="ctr"/>
                          <a:r>
                            <a:rPr lang="en-US">
                              <a:solidFill>
                                <a:schemeClr val="bg1"/>
                              </a:solidFill>
                            </a:rPr>
                            <a:t>wood</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3395434470"/>
                      </a:ext>
                    </a:extLst>
                  </a:tr>
                </a:tbl>
              </a:graphicData>
            </a:graphic>
          </p:graphicFrame>
        </mc:Choice>
        <mc:Fallback xmlns="">
          <p:graphicFrame>
            <p:nvGraphicFramePr>
              <p:cNvPr id="6" name="Table 5">
                <a:extLst>
                  <a:ext uri="{FF2B5EF4-FFF2-40B4-BE49-F238E27FC236}">
                    <a16:creationId xmlns:a16="http://schemas.microsoft.com/office/drawing/2014/main" id="{F75C86A2-879B-2D6A-2EA0-B0C8209C15BE}"/>
                  </a:ext>
                </a:extLst>
              </p:cNvPr>
              <p:cNvGraphicFramePr>
                <a:graphicFrameLocks noGrp="1"/>
              </p:cNvGraphicFramePr>
              <p:nvPr>
                <p:extLst>
                  <p:ext uri="{D42A27DB-BD31-4B8C-83A1-F6EECF244321}">
                    <p14:modId xmlns:p14="http://schemas.microsoft.com/office/powerpoint/2010/main" val="2644188854"/>
                  </p:ext>
                </p:extLst>
              </p:nvPr>
            </p:nvGraphicFramePr>
            <p:xfrm>
              <a:off x="4572000" y="2158066"/>
              <a:ext cx="4032960" cy="254097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boat</a:t>
                          </a:r>
                        </a:p>
                      </a:txBody>
                      <a:tcPr anchor="ctr" anchorCtr="1">
                        <a:solidFill>
                          <a:schemeClr val="tx2">
                            <a:lumMod val="75000"/>
                          </a:schemeClr>
                        </a:solidFill>
                      </a:tcPr>
                    </a:tc>
                    <a:tc>
                      <a:txBody>
                        <a:bodyPr/>
                        <a:lstStyle/>
                        <a:p>
                          <a:endParaRPr lang="en-US"/>
                        </a:p>
                      </a:txBody>
                      <a:tcPr anchor="ctr" anchorCtr="1">
                        <a:blipFill>
                          <a:blip r:embed="rId5"/>
                          <a:stretch>
                            <a:fillRect l="-125253" t="-2273" r="-447475" b="-376136"/>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ocean</a:t>
                          </a:r>
                        </a:p>
                      </a:txBody>
                      <a:tcPr anchor="ctr" anchorCtr="1">
                        <a:solidFill>
                          <a:schemeClr val="tx2">
                            <a:lumMod val="75000"/>
                          </a:schemeClr>
                        </a:solidFill>
                      </a:tcPr>
                    </a:tc>
                    <a:tc>
                      <a:txBody>
                        <a:bodyPr/>
                        <a:lstStyle/>
                        <a:p>
                          <a:endParaRPr lang="en-US"/>
                        </a:p>
                      </a:txBody>
                      <a:tcPr anchor="ctr" anchorCtr="1">
                        <a:blipFill>
                          <a:blip r:embed="rId5"/>
                          <a:stretch>
                            <a:fillRect l="-125253" t="-101124" r="-447475" b="-271910"/>
                          </a:stretch>
                        </a:blipFill>
                      </a:tcPr>
                    </a:tc>
                    <a:tc>
                      <a:txBody>
                        <a:bodyPr/>
                        <a:lstStyle/>
                        <a:p>
                          <a:endParaRPr lang="en-US"/>
                        </a:p>
                      </a:txBody>
                      <a:tcPr anchor="ctr" anchorCtr="1">
                        <a:blipFill>
                          <a:blip r:embed="rId5"/>
                          <a:stretch>
                            <a:fillRect l="-202727" t="-101124" r="-302727" b="-271910"/>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ship</a:t>
                          </a:r>
                        </a:p>
                      </a:txBody>
                      <a:tcPr anchor="ctr" anchorCtr="1">
                        <a:solidFill>
                          <a:schemeClr val="tx2">
                            <a:lumMod val="75000"/>
                          </a:schemeClr>
                        </a:solidFill>
                      </a:tcPr>
                    </a:tc>
                    <a:tc>
                      <a:txBody>
                        <a:bodyPr/>
                        <a:lstStyle/>
                        <a:p>
                          <a:endParaRPr lang="en-US"/>
                        </a:p>
                      </a:txBody>
                      <a:tcPr anchor="ctr" anchorCtr="1">
                        <a:blipFill>
                          <a:blip r:embed="rId5"/>
                          <a:stretch>
                            <a:fillRect l="-125253" t="-284127" r="-447475" b="-284127"/>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tree</a:t>
                          </a:r>
                        </a:p>
                      </a:txBody>
                      <a:tcPr anchor="ctr" anchorCtr="1">
                        <a:solidFill>
                          <a:schemeClr val="tx2">
                            <a:lumMod val="75000"/>
                          </a:schemeClr>
                        </a:solidFill>
                      </a:tcPr>
                    </a:tc>
                    <a:tc>
                      <a:txBody>
                        <a:bodyPr/>
                        <a:lstStyle/>
                        <a:p>
                          <a:endParaRPr lang="en-US"/>
                        </a:p>
                      </a:txBody>
                      <a:tcPr anchor="ctr" anchorCtr="1">
                        <a:blipFill>
                          <a:blip r:embed="rId5"/>
                          <a:stretch>
                            <a:fillRect l="-125253" t="-271910" r="-447475" b="-101124"/>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r h="537940">
                    <a:tc>
                      <a:txBody>
                        <a:bodyPr/>
                        <a:lstStyle/>
                        <a:p>
                          <a:pPr algn="ctr"/>
                          <a:r>
                            <a:rPr lang="en-US">
                              <a:solidFill>
                                <a:schemeClr val="bg1"/>
                              </a:solidFill>
                            </a:rPr>
                            <a:t>wood</a:t>
                          </a:r>
                        </a:p>
                      </a:txBody>
                      <a:tcPr anchor="ctr" anchorCtr="1">
                        <a:solidFill>
                          <a:schemeClr val="tx2">
                            <a:lumMod val="75000"/>
                          </a:schemeClr>
                        </a:solidFill>
                      </a:tcPr>
                    </a:tc>
                    <a:tc>
                      <a:txBody>
                        <a:bodyPr/>
                        <a:lstStyle/>
                        <a:p>
                          <a:endParaRPr lang="en-US"/>
                        </a:p>
                      </a:txBody>
                      <a:tcPr anchor="ctr" anchorCtr="1">
                        <a:blipFill>
                          <a:blip r:embed="rId5"/>
                          <a:stretch>
                            <a:fillRect l="-125253" t="-376136" r="-447475" b="-2273"/>
                          </a:stretch>
                        </a:blipFill>
                      </a:tcPr>
                    </a:tc>
                    <a:tc>
                      <a:txBody>
                        <a:bodyPr/>
                        <a:lstStyle/>
                        <a:p>
                          <a:endParaRPr lang="en-US"/>
                        </a:p>
                      </a:txBody>
                      <a:tcPr anchor="ctr" anchorCtr="1">
                        <a:blipFill>
                          <a:blip r:embed="rId5"/>
                          <a:stretch>
                            <a:fillRect l="-202727" t="-376136" r="-302727" b="-2273"/>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3395434470"/>
                      </a:ext>
                    </a:extLst>
                  </a:tr>
                </a:tbl>
              </a:graphicData>
            </a:graphic>
          </p:graphicFrame>
        </mc:Fallback>
      </mc:AlternateContent>
      <p:sp>
        <p:nvSpPr>
          <p:cNvPr id="3" name="TextBox 2">
            <a:extLst>
              <a:ext uri="{FF2B5EF4-FFF2-40B4-BE49-F238E27FC236}">
                <a16:creationId xmlns:a16="http://schemas.microsoft.com/office/drawing/2014/main" id="{05C68C46-59DE-33A0-8811-64EE5A68329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548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6">
            <a:extLst>
              <a:ext uri="{FF2B5EF4-FFF2-40B4-BE49-F238E27FC236}">
                <a16:creationId xmlns:a16="http://schemas.microsoft.com/office/drawing/2014/main" id="{F50A0343-5AA4-E2A6-8216-756D47D18380}"/>
              </a:ext>
            </a:extLst>
          </p:cNvPr>
          <p:cNvSpPr txBox="1"/>
          <p:nvPr/>
        </p:nvSpPr>
        <p:spPr>
          <a:xfrm>
            <a:off x="1177824" y="590737"/>
            <a:ext cx="6788350" cy="698525"/>
          </a:xfrm>
          <a:prstGeom prst="rect">
            <a:avLst/>
          </a:prstGeom>
        </p:spPr>
        <p:txBody>
          <a:bodyPr lIns="0" tIns="0" rIns="0" bIns="0" rtlCol="0" anchor="t">
            <a:spAutoFit/>
          </a:bodyPr>
          <a:lstStyle/>
          <a:p>
            <a:pPr algn="ctr">
              <a:lnSpc>
                <a:spcPts val="6200"/>
              </a:lnSpc>
            </a:pPr>
            <a:r>
              <a:rPr lang="en-US" sz="3500">
                <a:solidFill>
                  <a:srgbClr val="000000"/>
                </a:solidFill>
                <a:latin typeface="Montserrat Extra-Bold"/>
              </a:rPr>
              <a:t>Thành </a:t>
            </a:r>
            <a:r>
              <a:rPr lang="en-US" sz="3500" err="1">
                <a:solidFill>
                  <a:srgbClr val="000000"/>
                </a:solidFill>
                <a:latin typeface="Montserrat Extra-Bold"/>
              </a:rPr>
              <a:t>viên</a:t>
            </a:r>
            <a:endParaRPr lang="en-US" sz="3500">
              <a:solidFill>
                <a:srgbClr val="000000"/>
              </a:solidFill>
              <a:latin typeface="Montserrat Extra-Bold"/>
            </a:endParaRPr>
          </a:p>
        </p:txBody>
      </p:sp>
      <p:sp>
        <p:nvSpPr>
          <p:cNvPr id="39" name="TextBox 38">
            <a:extLst>
              <a:ext uri="{FF2B5EF4-FFF2-40B4-BE49-F238E27FC236}">
                <a16:creationId xmlns:a16="http://schemas.microsoft.com/office/drawing/2014/main" id="{E797068E-A09D-4D5F-4325-CEE7320E9790}"/>
              </a:ext>
            </a:extLst>
          </p:cNvPr>
          <p:cNvSpPr txBox="1"/>
          <p:nvPr/>
        </p:nvSpPr>
        <p:spPr>
          <a:xfrm>
            <a:off x="1299004" y="3576973"/>
            <a:ext cx="1938714" cy="307777"/>
          </a:xfrm>
          <a:prstGeom prst="rect">
            <a:avLst/>
          </a:prstGeom>
          <a:noFill/>
        </p:spPr>
        <p:txBody>
          <a:bodyPr wrap="square" rtlCol="0">
            <a:spAutoFit/>
          </a:bodyPr>
          <a:lstStyle/>
          <a:p>
            <a:r>
              <a:rPr lang="en-US" b="1" err="1"/>
              <a:t>Nguyễn</a:t>
            </a:r>
            <a:r>
              <a:rPr lang="en-US" b="1"/>
              <a:t> Hoàng Long</a:t>
            </a:r>
          </a:p>
        </p:txBody>
      </p:sp>
      <p:sp>
        <p:nvSpPr>
          <p:cNvPr id="40" name="TextBox 39">
            <a:extLst>
              <a:ext uri="{FF2B5EF4-FFF2-40B4-BE49-F238E27FC236}">
                <a16:creationId xmlns:a16="http://schemas.microsoft.com/office/drawing/2014/main" id="{59EB9ED2-11BC-62EC-8483-68AB3957479B}"/>
              </a:ext>
            </a:extLst>
          </p:cNvPr>
          <p:cNvSpPr txBox="1"/>
          <p:nvPr/>
        </p:nvSpPr>
        <p:spPr>
          <a:xfrm>
            <a:off x="3636162" y="3576973"/>
            <a:ext cx="1871673" cy="307777"/>
          </a:xfrm>
          <a:prstGeom prst="rect">
            <a:avLst/>
          </a:prstGeom>
          <a:noFill/>
        </p:spPr>
        <p:txBody>
          <a:bodyPr wrap="square" rtlCol="0">
            <a:spAutoFit/>
          </a:bodyPr>
          <a:lstStyle/>
          <a:p>
            <a:r>
              <a:rPr lang="en-US" b="1" err="1"/>
              <a:t>Đặng</a:t>
            </a:r>
            <a:r>
              <a:rPr lang="en-US" b="1"/>
              <a:t> </a:t>
            </a:r>
            <a:r>
              <a:rPr lang="en-US" b="1" err="1"/>
              <a:t>Thị</a:t>
            </a:r>
            <a:r>
              <a:rPr lang="en-US" b="1"/>
              <a:t> </a:t>
            </a:r>
            <a:r>
              <a:rPr lang="en-US" b="1" err="1"/>
              <a:t>Tường</a:t>
            </a:r>
            <a:r>
              <a:rPr lang="en-US" b="1"/>
              <a:t> </a:t>
            </a:r>
            <a:r>
              <a:rPr lang="en-US" b="1" err="1"/>
              <a:t>Vy</a:t>
            </a:r>
            <a:endParaRPr lang="en-US" b="1"/>
          </a:p>
        </p:txBody>
      </p:sp>
      <p:sp>
        <p:nvSpPr>
          <p:cNvPr id="41" name="TextBox 40">
            <a:extLst>
              <a:ext uri="{FF2B5EF4-FFF2-40B4-BE49-F238E27FC236}">
                <a16:creationId xmlns:a16="http://schemas.microsoft.com/office/drawing/2014/main" id="{C07E1B81-B7D8-DCCC-202C-D62FAF844800}"/>
              </a:ext>
            </a:extLst>
          </p:cNvPr>
          <p:cNvSpPr txBox="1"/>
          <p:nvPr/>
        </p:nvSpPr>
        <p:spPr>
          <a:xfrm>
            <a:off x="5930853" y="3568963"/>
            <a:ext cx="1804632" cy="307777"/>
          </a:xfrm>
          <a:prstGeom prst="rect">
            <a:avLst/>
          </a:prstGeom>
          <a:noFill/>
        </p:spPr>
        <p:txBody>
          <a:bodyPr wrap="square" rtlCol="0">
            <a:spAutoFit/>
          </a:bodyPr>
          <a:lstStyle/>
          <a:p>
            <a:r>
              <a:rPr lang="en-US" b="1"/>
              <a:t>Trần Phương Thảo</a:t>
            </a:r>
          </a:p>
        </p:txBody>
      </p:sp>
      <p:sp>
        <p:nvSpPr>
          <p:cNvPr id="42" name="TextBox 41">
            <a:extLst>
              <a:ext uri="{FF2B5EF4-FFF2-40B4-BE49-F238E27FC236}">
                <a16:creationId xmlns:a16="http://schemas.microsoft.com/office/drawing/2014/main" id="{CF22B0A9-508E-5233-9A94-996861C0EAAD}"/>
              </a:ext>
            </a:extLst>
          </p:cNvPr>
          <p:cNvSpPr txBox="1"/>
          <p:nvPr/>
        </p:nvSpPr>
        <p:spPr>
          <a:xfrm>
            <a:off x="1775726" y="3876740"/>
            <a:ext cx="985269" cy="307777"/>
          </a:xfrm>
          <a:prstGeom prst="rect">
            <a:avLst/>
          </a:prstGeom>
          <a:noFill/>
        </p:spPr>
        <p:txBody>
          <a:bodyPr wrap="square" rtlCol="0">
            <a:spAutoFit/>
          </a:bodyPr>
          <a:lstStyle/>
          <a:p>
            <a:r>
              <a:rPr lang="en-US" i="1"/>
              <a:t>20521568</a:t>
            </a:r>
          </a:p>
        </p:txBody>
      </p:sp>
      <p:sp>
        <p:nvSpPr>
          <p:cNvPr id="43" name="TextBox 42">
            <a:extLst>
              <a:ext uri="{FF2B5EF4-FFF2-40B4-BE49-F238E27FC236}">
                <a16:creationId xmlns:a16="http://schemas.microsoft.com/office/drawing/2014/main" id="{8CA2BDA0-9C00-B8FC-FCA0-413BA8D80098}"/>
              </a:ext>
            </a:extLst>
          </p:cNvPr>
          <p:cNvSpPr txBox="1"/>
          <p:nvPr/>
        </p:nvSpPr>
        <p:spPr>
          <a:xfrm>
            <a:off x="4100596" y="3884750"/>
            <a:ext cx="1036180" cy="307777"/>
          </a:xfrm>
          <a:prstGeom prst="rect">
            <a:avLst/>
          </a:prstGeom>
          <a:noFill/>
        </p:spPr>
        <p:txBody>
          <a:bodyPr wrap="square" rtlCol="0">
            <a:spAutoFit/>
          </a:bodyPr>
          <a:lstStyle/>
          <a:p>
            <a:r>
              <a:rPr lang="en-US" i="1"/>
              <a:t>20522176</a:t>
            </a:r>
          </a:p>
        </p:txBody>
      </p:sp>
      <p:sp>
        <p:nvSpPr>
          <p:cNvPr id="44" name="TextBox 43">
            <a:extLst>
              <a:ext uri="{FF2B5EF4-FFF2-40B4-BE49-F238E27FC236}">
                <a16:creationId xmlns:a16="http://schemas.microsoft.com/office/drawing/2014/main" id="{322F8EFD-C399-9E06-6EF6-B387BF78D4A0}"/>
              </a:ext>
            </a:extLst>
          </p:cNvPr>
          <p:cNvSpPr txBox="1"/>
          <p:nvPr/>
        </p:nvSpPr>
        <p:spPr>
          <a:xfrm>
            <a:off x="6340532" y="3884750"/>
            <a:ext cx="985274" cy="307777"/>
          </a:xfrm>
          <a:prstGeom prst="rect">
            <a:avLst/>
          </a:prstGeom>
          <a:noFill/>
        </p:spPr>
        <p:txBody>
          <a:bodyPr wrap="square" rtlCol="0">
            <a:spAutoFit/>
          </a:bodyPr>
          <a:lstStyle/>
          <a:p>
            <a:r>
              <a:rPr lang="en-US" i="1"/>
              <a:t>20521938</a:t>
            </a:r>
          </a:p>
        </p:txBody>
      </p:sp>
      <p:grpSp>
        <p:nvGrpSpPr>
          <p:cNvPr id="6" name="Group 5">
            <a:extLst>
              <a:ext uri="{FF2B5EF4-FFF2-40B4-BE49-F238E27FC236}">
                <a16:creationId xmlns:a16="http://schemas.microsoft.com/office/drawing/2014/main" id="{35D02248-ADB3-F9B6-0804-37E683E58466}"/>
              </a:ext>
            </a:extLst>
          </p:cNvPr>
          <p:cNvGrpSpPr/>
          <p:nvPr/>
        </p:nvGrpSpPr>
        <p:grpSpPr>
          <a:xfrm>
            <a:off x="1229425" y="1564940"/>
            <a:ext cx="2077868" cy="1983246"/>
            <a:chOff x="1184174" y="1564940"/>
            <a:chExt cx="2077868" cy="1983246"/>
          </a:xfrm>
        </p:grpSpPr>
        <p:grpSp>
          <p:nvGrpSpPr>
            <p:cNvPr id="23" name="Group 4">
              <a:extLst>
                <a:ext uri="{FF2B5EF4-FFF2-40B4-BE49-F238E27FC236}">
                  <a16:creationId xmlns:a16="http://schemas.microsoft.com/office/drawing/2014/main" id="{172F5562-DC97-8186-85EA-E6683480BB58}"/>
                </a:ext>
              </a:extLst>
            </p:cNvPr>
            <p:cNvGrpSpPr>
              <a:grpSpLocks noChangeAspect="1"/>
            </p:cNvGrpSpPr>
            <p:nvPr/>
          </p:nvGrpSpPr>
          <p:grpSpPr>
            <a:xfrm>
              <a:off x="1184174" y="1564940"/>
              <a:ext cx="2077868" cy="1983246"/>
              <a:chOff x="-156812" y="-5088"/>
              <a:chExt cx="6663624" cy="6360176"/>
            </a:xfrm>
            <a:solidFill>
              <a:schemeClr val="accent1">
                <a:lumMod val="20000"/>
                <a:lumOff val="80000"/>
              </a:schemeClr>
            </a:solidFill>
          </p:grpSpPr>
          <p:sp>
            <p:nvSpPr>
              <p:cNvPr id="24" name="Freeform 5">
                <a:extLst>
                  <a:ext uri="{FF2B5EF4-FFF2-40B4-BE49-F238E27FC236}">
                    <a16:creationId xmlns:a16="http://schemas.microsoft.com/office/drawing/2014/main" id="{1EA4D1CE-56DE-898E-ADFE-1E1BF77B554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sp>
            <p:nvSpPr>
              <p:cNvPr id="25" name="Freeform 6">
                <a:extLst>
                  <a:ext uri="{FF2B5EF4-FFF2-40B4-BE49-F238E27FC236}">
                    <a16:creationId xmlns:a16="http://schemas.microsoft.com/office/drawing/2014/main" id="{BC079DB3-5A6A-EBCD-D1F5-0FA31F38B67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sp>
        </p:grpSp>
        <p:pic>
          <p:nvPicPr>
            <p:cNvPr id="5" name="Picture 4">
              <a:extLst>
                <a:ext uri="{FF2B5EF4-FFF2-40B4-BE49-F238E27FC236}">
                  <a16:creationId xmlns:a16="http://schemas.microsoft.com/office/drawing/2014/main" id="{0B1DA051-A6D4-4D72-2902-562A64E590CD}"/>
                </a:ext>
              </a:extLst>
            </p:cNvPr>
            <p:cNvPicPr>
              <a:picLocks noChangeAspect="1"/>
            </p:cNvPicPr>
            <p:nvPr/>
          </p:nvPicPr>
          <p:blipFill>
            <a:blip r:embed="rId2"/>
            <a:stretch>
              <a:fillRect/>
            </a:stretch>
          </p:blipFill>
          <p:spPr>
            <a:xfrm>
              <a:off x="1408515" y="1711901"/>
              <a:ext cx="1679817" cy="1690407"/>
            </a:xfrm>
            <a:prstGeom prst="rect">
              <a:avLst/>
            </a:prstGeom>
          </p:spPr>
        </p:pic>
      </p:grpSp>
      <p:grpSp>
        <p:nvGrpSpPr>
          <p:cNvPr id="8" name="Group 7">
            <a:extLst>
              <a:ext uri="{FF2B5EF4-FFF2-40B4-BE49-F238E27FC236}">
                <a16:creationId xmlns:a16="http://schemas.microsoft.com/office/drawing/2014/main" id="{A0C4507F-9488-4E6E-A97B-5599FD900063}"/>
              </a:ext>
            </a:extLst>
          </p:cNvPr>
          <p:cNvGrpSpPr/>
          <p:nvPr/>
        </p:nvGrpSpPr>
        <p:grpSpPr>
          <a:xfrm>
            <a:off x="3548241" y="1616253"/>
            <a:ext cx="2047513" cy="1954274"/>
            <a:chOff x="3548241" y="1616253"/>
            <a:chExt cx="2047513" cy="1954274"/>
          </a:xfrm>
        </p:grpSpPr>
        <p:grpSp>
          <p:nvGrpSpPr>
            <p:cNvPr id="29" name="Group 4">
              <a:extLst>
                <a:ext uri="{FF2B5EF4-FFF2-40B4-BE49-F238E27FC236}">
                  <a16:creationId xmlns:a16="http://schemas.microsoft.com/office/drawing/2014/main" id="{CE789CD1-CC39-7A82-260E-893C1565B209}"/>
                </a:ext>
              </a:extLst>
            </p:cNvPr>
            <p:cNvGrpSpPr>
              <a:grpSpLocks noChangeAspect="1"/>
            </p:cNvGrpSpPr>
            <p:nvPr/>
          </p:nvGrpSpPr>
          <p:grpSpPr>
            <a:xfrm>
              <a:off x="3548241" y="1616253"/>
              <a:ext cx="2047513" cy="1954274"/>
              <a:chOff x="-156812" y="-5088"/>
              <a:chExt cx="6663624" cy="6360176"/>
            </a:xfrm>
            <a:solidFill>
              <a:schemeClr val="bg2">
                <a:lumMod val="40000"/>
                <a:lumOff val="60000"/>
              </a:schemeClr>
            </a:solidFill>
          </p:grpSpPr>
          <p:sp>
            <p:nvSpPr>
              <p:cNvPr id="30" name="Freeform 5">
                <a:extLst>
                  <a:ext uri="{FF2B5EF4-FFF2-40B4-BE49-F238E27FC236}">
                    <a16:creationId xmlns:a16="http://schemas.microsoft.com/office/drawing/2014/main" id="{6133AACF-37FE-6499-2F26-546125889D1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sp>
            <p:nvSpPr>
              <p:cNvPr id="31" name="Freeform 6">
                <a:extLst>
                  <a:ext uri="{FF2B5EF4-FFF2-40B4-BE49-F238E27FC236}">
                    <a16:creationId xmlns:a16="http://schemas.microsoft.com/office/drawing/2014/main" id="{B25F73AF-59EC-1A7F-6D5C-664EB4723B6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sp>
        </p:grpSp>
        <p:pic>
          <p:nvPicPr>
            <p:cNvPr id="3" name="Picture 2" descr="A picture containing sketch, drawing, child, cartoon&#10;&#10;Description automatically generated">
              <a:extLst>
                <a:ext uri="{FF2B5EF4-FFF2-40B4-BE49-F238E27FC236}">
                  <a16:creationId xmlns:a16="http://schemas.microsoft.com/office/drawing/2014/main" id="{7D3FD338-553D-ADF2-2E03-65E0F346DC80}"/>
                </a:ext>
              </a:extLst>
            </p:cNvPr>
            <p:cNvPicPr>
              <a:picLocks noChangeAspect="1"/>
            </p:cNvPicPr>
            <p:nvPr/>
          </p:nvPicPr>
          <p:blipFill>
            <a:blip r:embed="rId3"/>
            <a:stretch>
              <a:fillRect/>
            </a:stretch>
          </p:blipFill>
          <p:spPr>
            <a:xfrm>
              <a:off x="3738570" y="1756231"/>
              <a:ext cx="1666854" cy="1666854"/>
            </a:xfrm>
            <a:prstGeom prst="ellipse">
              <a:avLst/>
            </a:prstGeom>
          </p:spPr>
        </p:pic>
      </p:grpSp>
      <p:grpSp>
        <p:nvGrpSpPr>
          <p:cNvPr id="9" name="Group 8">
            <a:extLst>
              <a:ext uri="{FF2B5EF4-FFF2-40B4-BE49-F238E27FC236}">
                <a16:creationId xmlns:a16="http://schemas.microsoft.com/office/drawing/2014/main" id="{90CE44C6-A0A5-68C7-DDA8-F5C4A1E5A853}"/>
              </a:ext>
            </a:extLst>
          </p:cNvPr>
          <p:cNvGrpSpPr/>
          <p:nvPr/>
        </p:nvGrpSpPr>
        <p:grpSpPr>
          <a:xfrm>
            <a:off x="5822559" y="1641328"/>
            <a:ext cx="2021221" cy="1929179"/>
            <a:chOff x="5822559" y="1641328"/>
            <a:chExt cx="2021221" cy="1929179"/>
          </a:xfrm>
        </p:grpSpPr>
        <p:grpSp>
          <p:nvGrpSpPr>
            <p:cNvPr id="32" name="Group 4">
              <a:extLst>
                <a:ext uri="{FF2B5EF4-FFF2-40B4-BE49-F238E27FC236}">
                  <a16:creationId xmlns:a16="http://schemas.microsoft.com/office/drawing/2014/main" id="{AC6924D8-59C2-2043-31CD-3A386E7F38AC}"/>
                </a:ext>
              </a:extLst>
            </p:cNvPr>
            <p:cNvGrpSpPr>
              <a:grpSpLocks noChangeAspect="1"/>
            </p:cNvGrpSpPr>
            <p:nvPr/>
          </p:nvGrpSpPr>
          <p:grpSpPr>
            <a:xfrm>
              <a:off x="5822559" y="1641328"/>
              <a:ext cx="2021221" cy="1929179"/>
              <a:chOff x="-156812" y="-5088"/>
              <a:chExt cx="6663624" cy="6360176"/>
            </a:xfrm>
            <a:solidFill>
              <a:schemeClr val="accent2">
                <a:lumMod val="40000"/>
                <a:lumOff val="60000"/>
              </a:schemeClr>
            </a:solidFill>
          </p:grpSpPr>
          <p:sp>
            <p:nvSpPr>
              <p:cNvPr id="33" name="Freeform 5">
                <a:extLst>
                  <a:ext uri="{FF2B5EF4-FFF2-40B4-BE49-F238E27FC236}">
                    <a16:creationId xmlns:a16="http://schemas.microsoft.com/office/drawing/2014/main" id="{6779A13D-B939-BA9C-DEB8-71F16E678FF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sp>
            <p:nvSpPr>
              <p:cNvPr id="34" name="Freeform 6">
                <a:extLst>
                  <a:ext uri="{FF2B5EF4-FFF2-40B4-BE49-F238E27FC236}">
                    <a16:creationId xmlns:a16="http://schemas.microsoft.com/office/drawing/2014/main" id="{36FF0808-BF13-CF17-212D-037BDFE2AE89}"/>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p>
                <a:endParaRPr lang="en-US"/>
              </a:p>
            </p:txBody>
          </p:sp>
        </p:grpSp>
        <p:pic>
          <p:nvPicPr>
            <p:cNvPr id="7" name="Picture 6" descr="A picture containing drawing, clipart, illustration, cartoon&#10;&#10;Description automatically generated">
              <a:extLst>
                <a:ext uri="{FF2B5EF4-FFF2-40B4-BE49-F238E27FC236}">
                  <a16:creationId xmlns:a16="http://schemas.microsoft.com/office/drawing/2014/main" id="{06419AE4-6E2A-4C04-3006-C29349CB7D56}"/>
                </a:ext>
              </a:extLst>
            </p:cNvPr>
            <p:cNvPicPr>
              <a:picLocks noChangeAspect="1"/>
            </p:cNvPicPr>
            <p:nvPr/>
          </p:nvPicPr>
          <p:blipFill>
            <a:blip r:embed="rId4"/>
            <a:stretch>
              <a:fillRect/>
            </a:stretch>
          </p:blipFill>
          <p:spPr>
            <a:xfrm>
              <a:off x="5991533" y="1779630"/>
              <a:ext cx="1682496" cy="1682496"/>
            </a:xfrm>
            <a:prstGeom prst="ellipse">
              <a:avLst/>
            </a:prstGeom>
          </p:spPr>
        </p:pic>
      </p:grpSp>
      <p:sp>
        <p:nvSpPr>
          <p:cNvPr id="2" name="TextBox 1">
            <a:extLst>
              <a:ext uri="{FF2B5EF4-FFF2-40B4-BE49-F238E27FC236}">
                <a16:creationId xmlns:a16="http://schemas.microsoft.com/office/drawing/2014/main" id="{85D98EB3-6C06-FBDE-2C76-E62DFBD0326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08659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8" name="Group 7">
            <a:extLst>
              <a:ext uri="{FF2B5EF4-FFF2-40B4-BE49-F238E27FC236}">
                <a16:creationId xmlns:a16="http://schemas.microsoft.com/office/drawing/2014/main" id="{0308E938-143C-62EF-633A-4EB9D673E59C}"/>
              </a:ext>
            </a:extLst>
          </p:cNvPr>
          <p:cNvGrpSpPr/>
          <p:nvPr/>
        </p:nvGrpSpPr>
        <p:grpSpPr>
          <a:xfrm>
            <a:off x="634836" y="1145399"/>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pSp>
        <p:nvGrpSpPr>
          <p:cNvPr id="9" name="Group 8">
            <a:extLst>
              <a:ext uri="{FF2B5EF4-FFF2-40B4-BE49-F238E27FC236}">
                <a16:creationId xmlns:a16="http://schemas.microsoft.com/office/drawing/2014/main" id="{9D9D9173-AB03-8127-DB95-019075F445CE}"/>
              </a:ext>
            </a:extLst>
          </p:cNvPr>
          <p:cNvGrpSpPr/>
          <p:nvPr/>
        </p:nvGrpSpPr>
        <p:grpSpPr>
          <a:xfrm>
            <a:off x="5368907" y="1145399"/>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p:sp>
        <p:nvSpPr>
          <p:cNvPr id="15" name="Rectangle 14">
            <a:extLst>
              <a:ext uri="{FF2B5EF4-FFF2-40B4-BE49-F238E27FC236}">
                <a16:creationId xmlns:a16="http://schemas.microsoft.com/office/drawing/2014/main" id="{4C9651FF-2E04-5B2D-0440-D0AC20BDA3D0}"/>
              </a:ext>
            </a:extLst>
          </p:cNvPr>
          <p:cNvSpPr/>
          <p:nvPr/>
        </p:nvSpPr>
        <p:spPr>
          <a:xfrm>
            <a:off x="1127099" y="2653246"/>
            <a:ext cx="2428875" cy="483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Quét</a:t>
            </a:r>
            <a:r>
              <a:rPr lang="en-US"/>
              <a:t> </a:t>
            </a:r>
            <a:r>
              <a:rPr lang="en-US" err="1"/>
              <a:t>tìm</a:t>
            </a:r>
            <a:r>
              <a:rPr lang="en-US"/>
              <a:t> term (</a:t>
            </a:r>
            <a:r>
              <a:rPr lang="en-US" err="1"/>
              <a:t>duy</a:t>
            </a:r>
            <a:r>
              <a:rPr lang="en-US"/>
              <a:t> </a:t>
            </a:r>
            <a:r>
              <a:rPr lang="en-US" err="1"/>
              <a:t>nhất</a:t>
            </a:r>
            <a:r>
              <a:rPr lang="en-US"/>
              <a:t>)</a:t>
            </a:r>
          </a:p>
        </p:txBody>
      </p:sp>
      <p:sp>
        <p:nvSpPr>
          <p:cNvPr id="16" name="Oval 15">
            <a:extLst>
              <a:ext uri="{FF2B5EF4-FFF2-40B4-BE49-F238E27FC236}">
                <a16:creationId xmlns:a16="http://schemas.microsoft.com/office/drawing/2014/main" id="{696E2026-9EB7-FE11-F987-5DC446A4AA67}"/>
              </a:ext>
            </a:extLst>
          </p:cNvPr>
          <p:cNvSpPr/>
          <p:nvPr/>
        </p:nvSpPr>
        <p:spPr>
          <a:xfrm>
            <a:off x="1009761" y="3776379"/>
            <a:ext cx="2606910" cy="83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Kiểm</a:t>
            </a:r>
            <a:r>
              <a:rPr lang="en-US"/>
              <a:t> </a:t>
            </a:r>
            <a:r>
              <a:rPr lang="en-US" err="1"/>
              <a:t>tra</a:t>
            </a:r>
            <a:r>
              <a:rPr lang="en-US"/>
              <a:t> </a:t>
            </a:r>
            <a:r>
              <a:rPr lang="en-US" err="1"/>
              <a:t>từ</a:t>
            </a:r>
            <a:r>
              <a:rPr lang="en-US"/>
              <a:t> </a:t>
            </a:r>
            <a:r>
              <a:rPr lang="en-US" err="1"/>
              <a:t>đó</a:t>
            </a:r>
            <a:r>
              <a:rPr lang="en-US"/>
              <a:t> </a:t>
            </a:r>
            <a:r>
              <a:rPr lang="en-US" err="1"/>
              <a:t>xuất</a:t>
            </a:r>
            <a:r>
              <a:rPr lang="en-US"/>
              <a:t> </a:t>
            </a:r>
            <a:r>
              <a:rPr lang="en-US" err="1"/>
              <a:t>hiện</a:t>
            </a:r>
            <a:r>
              <a:rPr lang="en-US"/>
              <a:t> hay </a:t>
            </a:r>
            <a:r>
              <a:rPr lang="en-US" err="1"/>
              <a:t>không</a:t>
            </a:r>
            <a:r>
              <a:rPr lang="en-US"/>
              <a:t> (0-1)</a:t>
            </a:r>
          </a:p>
        </p:txBody>
      </p:sp>
      <p:sp>
        <p:nvSpPr>
          <p:cNvPr id="19" name="Rectangle 18">
            <a:extLst>
              <a:ext uri="{FF2B5EF4-FFF2-40B4-BE49-F238E27FC236}">
                <a16:creationId xmlns:a16="http://schemas.microsoft.com/office/drawing/2014/main" id="{2A34350F-CC4F-F2FA-BEDF-C0F534116CDB}"/>
              </a:ext>
            </a:extLst>
          </p:cNvPr>
          <p:cNvSpPr/>
          <p:nvPr/>
        </p:nvSpPr>
        <p:spPr>
          <a:xfrm>
            <a:off x="5588026" y="2653246"/>
            <a:ext cx="2428875" cy="48340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10000"/>
                  </a:schemeClr>
                </a:solidFill>
              </a:rPr>
              <a:t>Quét</a:t>
            </a:r>
            <a:r>
              <a:rPr lang="en-US">
                <a:solidFill>
                  <a:schemeClr val="bg1">
                    <a:lumMod val="10000"/>
                  </a:schemeClr>
                </a:solidFill>
              </a:rPr>
              <a:t> </a:t>
            </a:r>
            <a:r>
              <a:rPr lang="en-US" err="1">
                <a:solidFill>
                  <a:schemeClr val="bg1">
                    <a:lumMod val="10000"/>
                  </a:schemeClr>
                </a:solidFill>
              </a:rPr>
              <a:t>tìm</a:t>
            </a:r>
            <a:r>
              <a:rPr lang="en-US">
                <a:solidFill>
                  <a:schemeClr val="bg1">
                    <a:lumMod val="10000"/>
                  </a:schemeClr>
                </a:solidFill>
              </a:rPr>
              <a:t> term (</a:t>
            </a:r>
            <a:r>
              <a:rPr lang="en-US" err="1">
                <a:solidFill>
                  <a:schemeClr val="bg1">
                    <a:lumMod val="10000"/>
                  </a:schemeClr>
                </a:solidFill>
              </a:rPr>
              <a:t>duy</a:t>
            </a:r>
            <a:r>
              <a:rPr lang="en-US">
                <a:solidFill>
                  <a:schemeClr val="bg1">
                    <a:lumMod val="10000"/>
                  </a:schemeClr>
                </a:solidFill>
              </a:rPr>
              <a:t> </a:t>
            </a:r>
            <a:r>
              <a:rPr lang="en-US" err="1">
                <a:solidFill>
                  <a:schemeClr val="bg1">
                    <a:lumMod val="10000"/>
                  </a:schemeClr>
                </a:solidFill>
              </a:rPr>
              <a:t>nhất</a:t>
            </a:r>
            <a:r>
              <a:rPr lang="en-US">
                <a:solidFill>
                  <a:schemeClr val="bg1">
                    <a:lumMod val="10000"/>
                  </a:schemeClr>
                </a:solidFill>
              </a:rPr>
              <a:t>)</a:t>
            </a:r>
          </a:p>
        </p:txBody>
      </p:sp>
      <p:sp>
        <p:nvSpPr>
          <p:cNvPr id="20" name="Oval 19">
            <a:extLst>
              <a:ext uri="{FF2B5EF4-FFF2-40B4-BE49-F238E27FC236}">
                <a16:creationId xmlns:a16="http://schemas.microsoft.com/office/drawing/2014/main" id="{D0A49C2E-55E2-6529-B3A4-62E24B7F5647}"/>
              </a:ext>
            </a:extLst>
          </p:cNvPr>
          <p:cNvSpPr/>
          <p:nvPr/>
        </p:nvSpPr>
        <p:spPr>
          <a:xfrm>
            <a:off x="5588026" y="3776380"/>
            <a:ext cx="2606911" cy="835741"/>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10000"/>
                  </a:schemeClr>
                </a:solidFill>
              </a:rPr>
              <a:t>Xây</a:t>
            </a:r>
            <a:r>
              <a:rPr lang="en-US">
                <a:solidFill>
                  <a:schemeClr val="bg1">
                    <a:lumMod val="10000"/>
                  </a:schemeClr>
                </a:solidFill>
              </a:rPr>
              <a:t> </a:t>
            </a:r>
            <a:r>
              <a:rPr lang="en-US" err="1">
                <a:solidFill>
                  <a:schemeClr val="bg1">
                    <a:lumMod val="10000"/>
                  </a:schemeClr>
                </a:solidFill>
              </a:rPr>
              <a:t>dựng</a:t>
            </a:r>
            <a:r>
              <a:rPr lang="en-US">
                <a:solidFill>
                  <a:schemeClr val="bg1">
                    <a:lumMod val="10000"/>
                  </a:schemeClr>
                </a:solidFill>
              </a:rPr>
              <a:t> </a:t>
            </a:r>
            <a:r>
              <a:rPr lang="en-US" err="1">
                <a:solidFill>
                  <a:schemeClr val="bg1">
                    <a:lumMod val="10000"/>
                  </a:schemeClr>
                </a:solidFill>
              </a:rPr>
              <a:t>danh</a:t>
            </a:r>
            <a:r>
              <a:rPr lang="en-US">
                <a:solidFill>
                  <a:schemeClr val="bg1">
                    <a:lumMod val="10000"/>
                  </a:schemeClr>
                </a:solidFill>
              </a:rPr>
              <a:t> </a:t>
            </a:r>
            <a:r>
              <a:rPr lang="en-US" err="1">
                <a:solidFill>
                  <a:schemeClr val="bg1">
                    <a:lumMod val="10000"/>
                  </a:schemeClr>
                </a:solidFill>
              </a:rPr>
              <a:t>sách</a:t>
            </a:r>
            <a:r>
              <a:rPr lang="en-US">
                <a:solidFill>
                  <a:schemeClr val="bg1">
                    <a:lumMod val="10000"/>
                  </a:schemeClr>
                </a:solidFill>
              </a:rPr>
              <a:t> </a:t>
            </a:r>
            <a:r>
              <a:rPr lang="en-US" err="1">
                <a:solidFill>
                  <a:schemeClr val="bg1">
                    <a:lumMod val="10000"/>
                  </a:schemeClr>
                </a:solidFill>
              </a:rPr>
              <a:t>chỉ</a:t>
            </a:r>
            <a:r>
              <a:rPr lang="en-US">
                <a:solidFill>
                  <a:schemeClr val="bg1">
                    <a:lumMod val="10000"/>
                  </a:schemeClr>
                </a:solidFill>
              </a:rPr>
              <a:t> </a:t>
            </a:r>
            <a:r>
              <a:rPr lang="en-US" err="1">
                <a:solidFill>
                  <a:schemeClr val="bg1">
                    <a:lumMod val="10000"/>
                  </a:schemeClr>
                </a:solidFill>
              </a:rPr>
              <a:t>mục</a:t>
            </a:r>
            <a:r>
              <a:rPr lang="en-US">
                <a:solidFill>
                  <a:schemeClr val="bg1">
                    <a:lumMod val="10000"/>
                  </a:schemeClr>
                </a:solidFill>
              </a:rPr>
              <a:t> (term-doc) </a:t>
            </a:r>
            <a:r>
              <a:rPr lang="en-US" err="1">
                <a:solidFill>
                  <a:schemeClr val="bg1">
                    <a:lumMod val="10000"/>
                  </a:schemeClr>
                </a:solidFill>
              </a:rPr>
              <a:t>có</a:t>
            </a:r>
            <a:r>
              <a:rPr lang="en-US">
                <a:solidFill>
                  <a:schemeClr val="bg1">
                    <a:lumMod val="10000"/>
                  </a:schemeClr>
                </a:solidFill>
              </a:rPr>
              <a:t> </a:t>
            </a:r>
            <a:r>
              <a:rPr lang="en-US" err="1">
                <a:solidFill>
                  <a:schemeClr val="bg1">
                    <a:lumMod val="10000"/>
                  </a:schemeClr>
                </a:solidFill>
              </a:rPr>
              <a:t>sắp</a:t>
            </a:r>
            <a:r>
              <a:rPr lang="en-US">
                <a:solidFill>
                  <a:schemeClr val="bg1">
                    <a:lumMod val="10000"/>
                  </a:schemeClr>
                </a:solidFill>
              </a:rPr>
              <a:t> </a:t>
            </a:r>
            <a:r>
              <a:rPr lang="en-US" err="1">
                <a:solidFill>
                  <a:schemeClr val="bg1">
                    <a:lumMod val="10000"/>
                  </a:schemeClr>
                </a:solidFill>
              </a:rPr>
              <a:t>xếp</a:t>
            </a:r>
            <a:endParaRPr lang="en-US">
              <a:solidFill>
                <a:schemeClr val="bg1">
                  <a:lumMod val="10000"/>
                </a:schemeClr>
              </a:solidFill>
            </a:endParaRPr>
          </a:p>
        </p:txBody>
      </p:sp>
      <p:sp>
        <p:nvSpPr>
          <p:cNvPr id="25" name="Arrow: Down 24">
            <a:extLst>
              <a:ext uri="{FF2B5EF4-FFF2-40B4-BE49-F238E27FC236}">
                <a16:creationId xmlns:a16="http://schemas.microsoft.com/office/drawing/2014/main" id="{5105CE8D-8457-E149-B18B-34B5A2032E63}"/>
              </a:ext>
            </a:extLst>
          </p:cNvPr>
          <p:cNvSpPr/>
          <p:nvPr/>
        </p:nvSpPr>
        <p:spPr>
          <a:xfrm>
            <a:off x="6695307" y="3148410"/>
            <a:ext cx="214312" cy="646131"/>
          </a:xfrm>
          <a:prstGeom prst="down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7EBCC179-EF82-4743-1A74-3E8621A5C1B6}"/>
              </a:ext>
            </a:extLst>
          </p:cNvPr>
          <p:cNvSpPr/>
          <p:nvPr/>
        </p:nvSpPr>
        <p:spPr>
          <a:xfrm>
            <a:off x="2205359" y="3148410"/>
            <a:ext cx="185738" cy="646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urved Left 39">
            <a:extLst>
              <a:ext uri="{FF2B5EF4-FFF2-40B4-BE49-F238E27FC236}">
                <a16:creationId xmlns:a16="http://schemas.microsoft.com/office/drawing/2014/main" id="{E15C7B80-B1DF-534A-9C63-D8F2C02D3A71}"/>
              </a:ext>
            </a:extLst>
          </p:cNvPr>
          <p:cNvSpPr/>
          <p:nvPr/>
        </p:nvSpPr>
        <p:spPr>
          <a:xfrm rot="10800000">
            <a:off x="512989" y="2743957"/>
            <a:ext cx="585789" cy="1534996"/>
          </a:xfrm>
          <a:prstGeom prst="curvedLeftArrow">
            <a:avLst>
              <a:gd name="adj1" fmla="val 1756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Left 40">
            <a:extLst>
              <a:ext uri="{FF2B5EF4-FFF2-40B4-BE49-F238E27FC236}">
                <a16:creationId xmlns:a16="http://schemas.microsoft.com/office/drawing/2014/main" id="{CED101D4-9368-3822-752D-494AAE0CC1FA}"/>
              </a:ext>
            </a:extLst>
          </p:cNvPr>
          <p:cNvSpPr/>
          <p:nvPr/>
        </p:nvSpPr>
        <p:spPr>
          <a:xfrm rot="10800000">
            <a:off x="5002239" y="2703977"/>
            <a:ext cx="585787" cy="1534996"/>
          </a:xfrm>
          <a:prstGeom prst="curvedLeftArrow">
            <a:avLst>
              <a:gd name="adj1" fmla="val 17565"/>
              <a:gd name="adj2" fmla="val 50000"/>
              <a:gd name="adj3" fmla="val 25000"/>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45B29267-F143-7D42-68F6-CEC42E2074A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9764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5" grpId="0" animBg="1"/>
      <p:bldP spid="26"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8" name="Group 7">
            <a:extLst>
              <a:ext uri="{FF2B5EF4-FFF2-40B4-BE49-F238E27FC236}">
                <a16:creationId xmlns:a16="http://schemas.microsoft.com/office/drawing/2014/main" id="{0308E938-143C-62EF-633A-4EB9D673E59C}"/>
              </a:ext>
            </a:extLst>
          </p:cNvPr>
          <p:cNvGrpSpPr/>
          <p:nvPr/>
        </p:nvGrpSpPr>
        <p:grpSpPr>
          <a:xfrm>
            <a:off x="634836" y="1145399"/>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pSp>
        <p:nvGrpSpPr>
          <p:cNvPr id="9" name="Group 8">
            <a:extLst>
              <a:ext uri="{FF2B5EF4-FFF2-40B4-BE49-F238E27FC236}">
                <a16:creationId xmlns:a16="http://schemas.microsoft.com/office/drawing/2014/main" id="{9D9D9173-AB03-8127-DB95-019075F445CE}"/>
              </a:ext>
            </a:extLst>
          </p:cNvPr>
          <p:cNvGrpSpPr/>
          <p:nvPr/>
        </p:nvGrpSpPr>
        <p:grpSpPr>
          <a:xfrm>
            <a:off x="5368907" y="1145399"/>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p:sp>
        <p:nvSpPr>
          <p:cNvPr id="3" name="TextBox 2">
            <a:extLst>
              <a:ext uri="{FF2B5EF4-FFF2-40B4-BE49-F238E27FC236}">
                <a16:creationId xmlns:a16="http://schemas.microsoft.com/office/drawing/2014/main" id="{95F0363D-5E51-A0E8-A1EF-F4F69F27986E}"/>
              </a:ext>
            </a:extLst>
          </p:cNvPr>
          <p:cNvSpPr txBox="1"/>
          <p:nvPr/>
        </p:nvSpPr>
        <p:spPr>
          <a:xfrm>
            <a:off x="634836" y="2260550"/>
            <a:ext cx="1020555" cy="307777"/>
          </a:xfrm>
          <a:prstGeom prst="rect">
            <a:avLst/>
          </a:prstGeom>
          <a:noFill/>
        </p:spPr>
        <p:txBody>
          <a:bodyPr wrap="square">
            <a:spAutoFit/>
          </a:bodyPr>
          <a:lstStyle/>
          <a:p>
            <a:r>
              <a:rPr lang="en-US" b="1" err="1">
                <a:solidFill>
                  <a:schemeClr val="tx1"/>
                </a:solidFill>
              </a:rPr>
              <a:t>Ưu</a:t>
            </a:r>
            <a:r>
              <a:rPr lang="en-US" b="1">
                <a:solidFill>
                  <a:schemeClr val="tx1"/>
                </a:solidFill>
              </a:rPr>
              <a:t> </a:t>
            </a:r>
            <a:r>
              <a:rPr lang="en-US" b="1" err="1">
                <a:solidFill>
                  <a:schemeClr val="tx1"/>
                </a:solidFill>
              </a:rPr>
              <a:t>điểm</a:t>
            </a:r>
            <a:endParaRPr lang="en-US" b="1">
              <a:solidFill>
                <a:schemeClr val="tx1"/>
              </a:solidFill>
            </a:endParaRPr>
          </a:p>
        </p:txBody>
      </p:sp>
      <p:sp>
        <p:nvSpPr>
          <p:cNvPr id="4" name="TextBox 3">
            <a:extLst>
              <a:ext uri="{FF2B5EF4-FFF2-40B4-BE49-F238E27FC236}">
                <a16:creationId xmlns:a16="http://schemas.microsoft.com/office/drawing/2014/main" id="{426B9544-0D2B-CC89-0CFB-8F9E5FAED659}"/>
              </a:ext>
            </a:extLst>
          </p:cNvPr>
          <p:cNvSpPr txBox="1"/>
          <p:nvPr/>
        </p:nvSpPr>
        <p:spPr>
          <a:xfrm>
            <a:off x="5305301" y="2228304"/>
            <a:ext cx="1020555" cy="307777"/>
          </a:xfrm>
          <a:prstGeom prst="rect">
            <a:avLst/>
          </a:prstGeom>
          <a:noFill/>
        </p:spPr>
        <p:txBody>
          <a:bodyPr wrap="square">
            <a:spAutoFit/>
          </a:bodyPr>
          <a:lstStyle/>
          <a:p>
            <a:r>
              <a:rPr lang="en-US" b="1" err="1">
                <a:solidFill>
                  <a:schemeClr val="tx1"/>
                </a:solidFill>
              </a:rPr>
              <a:t>Ưu</a:t>
            </a:r>
            <a:r>
              <a:rPr lang="en-US" b="1">
                <a:solidFill>
                  <a:schemeClr val="tx1"/>
                </a:solidFill>
              </a:rPr>
              <a:t> </a:t>
            </a:r>
            <a:r>
              <a:rPr lang="en-US" b="1" err="1">
                <a:solidFill>
                  <a:schemeClr val="tx1"/>
                </a:solidFill>
              </a:rPr>
              <a:t>điểm</a:t>
            </a:r>
            <a:endParaRPr lang="en-US" b="1">
              <a:solidFill>
                <a:schemeClr val="tx1"/>
              </a:solidFill>
            </a:endParaRPr>
          </a:p>
        </p:txBody>
      </p:sp>
      <p:sp>
        <p:nvSpPr>
          <p:cNvPr id="6" name="TextBox 5">
            <a:extLst>
              <a:ext uri="{FF2B5EF4-FFF2-40B4-BE49-F238E27FC236}">
                <a16:creationId xmlns:a16="http://schemas.microsoft.com/office/drawing/2014/main" id="{DF19125D-9F10-6016-E5A4-A4F24712FB89}"/>
              </a:ext>
            </a:extLst>
          </p:cNvPr>
          <p:cNvSpPr txBox="1"/>
          <p:nvPr/>
        </p:nvSpPr>
        <p:spPr>
          <a:xfrm>
            <a:off x="634836" y="3205028"/>
            <a:ext cx="1254509" cy="307777"/>
          </a:xfrm>
          <a:prstGeom prst="rect">
            <a:avLst/>
          </a:prstGeom>
          <a:noFill/>
        </p:spPr>
        <p:txBody>
          <a:bodyPr wrap="square">
            <a:spAutoFit/>
          </a:bodyPr>
          <a:lstStyle/>
          <a:p>
            <a:r>
              <a:rPr lang="en-US" b="1" err="1">
                <a:solidFill>
                  <a:schemeClr val="tx1"/>
                </a:solidFill>
              </a:rPr>
              <a:t>Nhược</a:t>
            </a:r>
            <a:r>
              <a:rPr lang="en-US" b="1">
                <a:solidFill>
                  <a:schemeClr val="tx1"/>
                </a:solidFill>
              </a:rPr>
              <a:t> </a:t>
            </a:r>
            <a:r>
              <a:rPr lang="en-US" b="1" err="1">
                <a:solidFill>
                  <a:schemeClr val="tx1"/>
                </a:solidFill>
              </a:rPr>
              <a:t>điểm</a:t>
            </a:r>
            <a:endParaRPr lang="en-US" b="1">
              <a:solidFill>
                <a:schemeClr val="tx1"/>
              </a:solidFill>
            </a:endParaRPr>
          </a:p>
        </p:txBody>
      </p:sp>
      <p:sp>
        <p:nvSpPr>
          <p:cNvPr id="12" name="TextBox 11">
            <a:extLst>
              <a:ext uri="{FF2B5EF4-FFF2-40B4-BE49-F238E27FC236}">
                <a16:creationId xmlns:a16="http://schemas.microsoft.com/office/drawing/2014/main" id="{B49F833F-AD86-313E-B479-BF0EAB0BAB54}"/>
              </a:ext>
            </a:extLst>
          </p:cNvPr>
          <p:cNvSpPr txBox="1"/>
          <p:nvPr/>
        </p:nvSpPr>
        <p:spPr>
          <a:xfrm>
            <a:off x="5304580" y="3207094"/>
            <a:ext cx="1254509" cy="307777"/>
          </a:xfrm>
          <a:prstGeom prst="rect">
            <a:avLst/>
          </a:prstGeom>
          <a:noFill/>
        </p:spPr>
        <p:txBody>
          <a:bodyPr wrap="square">
            <a:spAutoFit/>
          </a:bodyPr>
          <a:lstStyle/>
          <a:p>
            <a:r>
              <a:rPr lang="en-US" b="1" err="1">
                <a:solidFill>
                  <a:schemeClr val="tx1"/>
                </a:solidFill>
              </a:rPr>
              <a:t>Nhược</a:t>
            </a:r>
            <a:r>
              <a:rPr lang="en-US" b="1">
                <a:solidFill>
                  <a:schemeClr val="tx1"/>
                </a:solidFill>
              </a:rPr>
              <a:t> </a:t>
            </a:r>
            <a:r>
              <a:rPr lang="en-US" b="1" err="1">
                <a:solidFill>
                  <a:schemeClr val="tx1"/>
                </a:solidFill>
              </a:rPr>
              <a:t>điểm</a:t>
            </a:r>
            <a:endParaRPr lang="en-US" b="1">
              <a:solidFill>
                <a:schemeClr val="tx1"/>
              </a:solidFill>
            </a:endParaRPr>
          </a:p>
        </p:txBody>
      </p:sp>
      <p:sp>
        <p:nvSpPr>
          <p:cNvPr id="13" name="TextBox 12">
            <a:extLst>
              <a:ext uri="{FF2B5EF4-FFF2-40B4-BE49-F238E27FC236}">
                <a16:creationId xmlns:a16="http://schemas.microsoft.com/office/drawing/2014/main" id="{DEFA37C5-CB6F-7345-F7E3-7445272A7746}"/>
              </a:ext>
            </a:extLst>
          </p:cNvPr>
          <p:cNvSpPr txBox="1"/>
          <p:nvPr/>
        </p:nvSpPr>
        <p:spPr>
          <a:xfrm>
            <a:off x="634836" y="2610901"/>
            <a:ext cx="1857193" cy="307777"/>
          </a:xfrm>
          <a:prstGeom prst="rect">
            <a:avLst/>
          </a:prstGeom>
          <a:noFill/>
        </p:spPr>
        <p:txBody>
          <a:bodyPr wrap="square">
            <a:spAutoFit/>
          </a:bodyPr>
          <a:lstStyle/>
          <a:p>
            <a:r>
              <a:rPr lang="en-US" err="1">
                <a:solidFill>
                  <a:schemeClr val="tx1"/>
                </a:solidFill>
              </a:rPr>
              <a:t>Lập</a:t>
            </a:r>
            <a:r>
              <a:rPr lang="en-US">
                <a:solidFill>
                  <a:schemeClr val="tx1"/>
                </a:solidFill>
              </a:rPr>
              <a:t> </a:t>
            </a:r>
            <a:r>
              <a:rPr lang="en-US" err="1">
                <a:solidFill>
                  <a:schemeClr val="tx1"/>
                </a:solidFill>
              </a:rPr>
              <a:t>chỉ</a:t>
            </a:r>
            <a:r>
              <a:rPr lang="en-US">
                <a:solidFill>
                  <a:schemeClr val="tx1"/>
                </a:solidFill>
              </a:rPr>
              <a:t> </a:t>
            </a:r>
            <a:r>
              <a:rPr lang="en-US" err="1">
                <a:solidFill>
                  <a:schemeClr val="tx1"/>
                </a:solidFill>
              </a:rPr>
              <a:t>mục</a:t>
            </a:r>
            <a:r>
              <a:rPr lang="en-US">
                <a:solidFill>
                  <a:schemeClr val="tx1"/>
                </a:solidFill>
              </a:rPr>
              <a:t> </a:t>
            </a:r>
            <a:r>
              <a:rPr lang="en-US" err="1">
                <a:solidFill>
                  <a:schemeClr val="tx1"/>
                </a:solidFill>
              </a:rPr>
              <a:t>nhanh</a:t>
            </a:r>
            <a:endParaRPr lang="en-US">
              <a:solidFill>
                <a:schemeClr val="tx1"/>
              </a:solidFill>
            </a:endParaRPr>
          </a:p>
        </p:txBody>
      </p:sp>
      <p:sp>
        <p:nvSpPr>
          <p:cNvPr id="14" name="TextBox 13">
            <a:extLst>
              <a:ext uri="{FF2B5EF4-FFF2-40B4-BE49-F238E27FC236}">
                <a16:creationId xmlns:a16="http://schemas.microsoft.com/office/drawing/2014/main" id="{C7C645F1-9548-38E1-BEF4-19BE23537474}"/>
              </a:ext>
            </a:extLst>
          </p:cNvPr>
          <p:cNvSpPr txBox="1"/>
          <p:nvPr/>
        </p:nvSpPr>
        <p:spPr>
          <a:xfrm>
            <a:off x="634836" y="3666099"/>
            <a:ext cx="2898863" cy="307777"/>
          </a:xfrm>
          <a:prstGeom prst="rect">
            <a:avLst/>
          </a:prstGeom>
          <a:noFill/>
        </p:spPr>
        <p:txBody>
          <a:bodyPr wrap="square">
            <a:spAutoFit/>
          </a:bodyPr>
          <a:lstStyle/>
          <a:p>
            <a:r>
              <a:rPr lang="en-US" err="1">
                <a:solidFill>
                  <a:schemeClr val="tx1"/>
                </a:solidFill>
              </a:rPr>
              <a:t>Tốn</a:t>
            </a:r>
            <a:r>
              <a:rPr lang="en-US">
                <a:solidFill>
                  <a:schemeClr val="tx1"/>
                </a:solidFill>
              </a:rPr>
              <a:t> </a:t>
            </a:r>
            <a:r>
              <a:rPr lang="en-US" err="1">
                <a:solidFill>
                  <a:schemeClr val="tx1"/>
                </a:solidFill>
              </a:rPr>
              <a:t>nhiều</a:t>
            </a:r>
            <a:r>
              <a:rPr lang="en-US">
                <a:solidFill>
                  <a:schemeClr val="tx1"/>
                </a:solidFill>
              </a:rPr>
              <a:t> </a:t>
            </a:r>
            <a:r>
              <a:rPr lang="en-US" err="1">
                <a:solidFill>
                  <a:schemeClr val="tx1"/>
                </a:solidFill>
              </a:rPr>
              <a:t>thời</a:t>
            </a:r>
            <a:r>
              <a:rPr lang="en-US">
                <a:solidFill>
                  <a:schemeClr val="tx1"/>
                </a:solidFill>
              </a:rPr>
              <a:t> </a:t>
            </a:r>
            <a:r>
              <a:rPr lang="en-US" err="1">
                <a:solidFill>
                  <a:schemeClr val="tx1"/>
                </a:solidFill>
              </a:rPr>
              <a:t>gian</a:t>
            </a:r>
            <a:r>
              <a:rPr lang="en-US">
                <a:solidFill>
                  <a:schemeClr val="tx1"/>
                </a:solidFill>
              </a:rPr>
              <a:t> </a:t>
            </a:r>
            <a:r>
              <a:rPr lang="en-US" err="1">
                <a:solidFill>
                  <a:schemeClr val="tx1"/>
                </a:solidFill>
              </a:rPr>
              <a:t>xử</a:t>
            </a:r>
            <a:r>
              <a:rPr lang="en-US">
                <a:solidFill>
                  <a:schemeClr val="tx1"/>
                </a:solidFill>
              </a:rPr>
              <a:t> </a:t>
            </a:r>
            <a:r>
              <a:rPr lang="en-US" err="1">
                <a:solidFill>
                  <a:schemeClr val="tx1"/>
                </a:solidFill>
              </a:rPr>
              <a:t>lý</a:t>
            </a:r>
            <a:endParaRPr lang="en-US"/>
          </a:p>
        </p:txBody>
      </p:sp>
      <p:sp>
        <p:nvSpPr>
          <p:cNvPr id="17" name="TextBox 16">
            <a:extLst>
              <a:ext uri="{FF2B5EF4-FFF2-40B4-BE49-F238E27FC236}">
                <a16:creationId xmlns:a16="http://schemas.microsoft.com/office/drawing/2014/main" id="{F8B49818-7DF5-2FCD-C1C4-F06DF0D63439}"/>
              </a:ext>
            </a:extLst>
          </p:cNvPr>
          <p:cNvSpPr txBox="1"/>
          <p:nvPr/>
        </p:nvSpPr>
        <p:spPr>
          <a:xfrm>
            <a:off x="5304580" y="2610428"/>
            <a:ext cx="3670273" cy="523220"/>
          </a:xfrm>
          <a:prstGeom prst="rect">
            <a:avLst/>
          </a:prstGeom>
          <a:noFill/>
        </p:spPr>
        <p:txBody>
          <a:bodyPr wrap="square">
            <a:spAutoFit/>
          </a:bodyPr>
          <a:lstStyle/>
          <a:p>
            <a:r>
              <a:rPr lang="en-US">
                <a:solidFill>
                  <a:schemeClr val="tx1"/>
                </a:solidFill>
              </a:rPr>
              <a:t>V</a:t>
            </a:r>
            <a:r>
              <a:rPr lang="vi-VN">
                <a:solidFill>
                  <a:schemeClr val="tx1"/>
                </a:solidFill>
              </a:rPr>
              <a:t>iệc tìm kiếm trên chỉ mục ngược diễn ra</a:t>
            </a:r>
            <a:endParaRPr lang="en-US">
              <a:solidFill>
                <a:schemeClr val="tx1"/>
              </a:solidFill>
            </a:endParaRPr>
          </a:p>
          <a:p>
            <a:r>
              <a:rPr lang="vi-VN">
                <a:solidFill>
                  <a:schemeClr val="tx1"/>
                </a:solidFill>
              </a:rPr>
              <a:t> nhanh chóng</a:t>
            </a:r>
            <a:endParaRPr lang="en-US">
              <a:solidFill>
                <a:schemeClr val="tx1"/>
              </a:solidFill>
            </a:endParaRPr>
          </a:p>
        </p:txBody>
      </p:sp>
      <p:sp>
        <p:nvSpPr>
          <p:cNvPr id="18" name="TextBox 17">
            <a:extLst>
              <a:ext uri="{FF2B5EF4-FFF2-40B4-BE49-F238E27FC236}">
                <a16:creationId xmlns:a16="http://schemas.microsoft.com/office/drawing/2014/main" id="{769B324C-A162-BAE7-BEE0-9B56E891EBEF}"/>
              </a:ext>
            </a:extLst>
          </p:cNvPr>
          <p:cNvSpPr txBox="1"/>
          <p:nvPr/>
        </p:nvSpPr>
        <p:spPr>
          <a:xfrm>
            <a:off x="5304580" y="3666099"/>
            <a:ext cx="3565552" cy="523220"/>
          </a:xfrm>
          <a:prstGeom prst="rect">
            <a:avLst/>
          </a:prstGeom>
          <a:noFill/>
        </p:spPr>
        <p:txBody>
          <a:bodyPr wrap="square">
            <a:spAutoFit/>
          </a:bodyPr>
          <a:lstStyle/>
          <a:p>
            <a:r>
              <a:rPr lang="vi-VN">
                <a:solidFill>
                  <a:schemeClr val="tx1"/>
                </a:solidFill>
              </a:rPr>
              <a:t>việc lập chỉ mục diễn ra chậm vì phải kiểm tra từng từ trước khi chuẩn bị lập chỉ mục</a:t>
            </a:r>
            <a:endParaRPr lang="en-US">
              <a:solidFill>
                <a:schemeClr val="tx1"/>
              </a:solidFill>
            </a:endParaRPr>
          </a:p>
        </p:txBody>
      </p:sp>
      <p:sp>
        <p:nvSpPr>
          <p:cNvPr id="2" name="TextBox 1">
            <a:extLst>
              <a:ext uri="{FF2B5EF4-FFF2-40B4-BE49-F238E27FC236}">
                <a16:creationId xmlns:a16="http://schemas.microsoft.com/office/drawing/2014/main" id="{C2B9EB06-2A7A-E6C6-ED6A-AFCCA571B8D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29641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2" grpId="0"/>
      <p:bldP spid="13"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810901952"/>
                  </p:ext>
                </p:extLst>
              </p:nvPr>
            </p:nvGraphicFramePr>
            <p:xfrm>
              <a:off x="366477" y="784104"/>
              <a:ext cx="8411046" cy="1384046"/>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77545">
                      <a:extLst>
                        <a:ext uri="{9D8B030D-6E8A-4147-A177-3AD203B41FA5}">
                          <a16:colId xmlns:a16="http://schemas.microsoft.com/office/drawing/2014/main" val="1440661349"/>
                        </a:ext>
                      </a:extLst>
                    </a:gridCol>
                    <a:gridCol w="2534858">
                      <a:extLst>
                        <a:ext uri="{9D8B030D-6E8A-4147-A177-3AD203B41FA5}">
                          <a16:colId xmlns:a16="http://schemas.microsoft.com/office/drawing/2014/main" val="2509247735"/>
                        </a:ext>
                      </a:extLst>
                    </a:gridCol>
                  </a:tblGrid>
                  <a:tr h="1012970">
                    <a:tc>
                      <a:txBody>
                        <a:bodyPr/>
                        <a:lstStyle/>
                        <a:p>
                          <a:pPr algn="ctr"/>
                          <a:r>
                            <a:rPr lang="en-US" b="0"/>
                            <a:t>Xếp hạng độ tương đồng</a:t>
                          </a:r>
                        </a:p>
                      </a:txBody>
                      <a:tcPr anchor="ctr" anchorCtr="1">
                        <a:solidFill>
                          <a:schemeClr val="tx1">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𝑡</m:t>
                                    </m:r>
                                  </m:sub>
                                  <m:sup/>
                                  <m:e>
                                    <m:f>
                                      <m:fPr>
                                        <m:ctrlPr>
                                          <a:rPr lang="vi-VN" i="1" smtClean="0">
                                            <a:solidFill>
                                              <a:schemeClr val="tx1"/>
                                            </a:solidFill>
                                            <a:latin typeface="Cambria Math" panose="02040503050406030204" pitchFamily="18" charset="0"/>
                                          </a:rPr>
                                        </m:ctrlPr>
                                      </m:fPr>
                                      <m:num>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r>
                                          <a:rPr lang="en-US" sz="1400" b="0" i="1" smtClean="0">
                                            <a:solidFill>
                                              <a:schemeClr val="tx1"/>
                                            </a:solidFill>
                                            <a:latin typeface="Cambria Math" panose="02040503050406030204" pitchFamily="18" charset="0"/>
                                          </a:rPr>
                                          <m:t>∗</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num>
                                      <m:den>
                                        <m:rad>
                                          <m:radPr>
                                            <m:degHide m:val="on"/>
                                            <m:ctrlPr>
                                              <a:rPr lang="vi-VN" b="0" i="1">
                                                <a:solidFill>
                                                  <a:schemeClr val="tx1"/>
                                                </a:solidFill>
                                                <a:latin typeface="Cambria Math" panose="02040503050406030204" pitchFamily="18" charset="0"/>
                                              </a:rPr>
                                            </m:ctrlPr>
                                          </m:radPr>
                                          <m:deg/>
                                          <m:e>
                                            <m:nary>
                                              <m:naryPr>
                                                <m:chr m:val="∑"/>
                                                <m:supHide m:val="on"/>
                                                <m:ctrlPr>
                                                  <a:rPr lang="vi-VN" b="0" i="1">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𝑡</m:t>
                                                </m:r>
                                              </m:sub>
                                              <m:sup/>
                                              <m:e>
                                                <m:sSup>
                                                  <m:sSupPr>
                                                    <m:ctrlPr>
                                                      <a:rPr lang="vi-VN" b="0" i="1">
                                                        <a:solidFill>
                                                          <a:schemeClr val="tx1"/>
                                                        </a:solidFill>
                                                        <a:latin typeface="Cambria Math" panose="02040503050406030204" pitchFamily="18" charset="0"/>
                                                      </a:rPr>
                                                    </m:ctrlPr>
                                                  </m:sSupPr>
                                                  <m:e>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e>
                                                  <m:sup>
                                                    <m:r>
                                                      <a:rPr lang="vi-VN" b="0" i="1">
                                                        <a:solidFill>
                                                          <a:schemeClr val="tx1"/>
                                                        </a:solidFill>
                                                        <a:latin typeface="Cambria Math" panose="02040503050406030204" pitchFamily="18" charset="0"/>
                                                      </a:rPr>
                                                      <m:t>2</m:t>
                                                    </m:r>
                                                  </m:sup>
                                                </m:sSup>
                                              </m:e>
                                            </m:nary>
                                          </m:e>
                                        </m:rad>
                                        <m:r>
                                          <a:rPr lang="en-US" b="0" i="1" smtClean="0">
                                            <a:solidFill>
                                              <a:schemeClr val="tx1"/>
                                            </a:solidFill>
                                            <a:latin typeface="Cambria Math" panose="02040503050406030204" pitchFamily="18" charset="0"/>
                                          </a:rPr>
                                          <m:t>∗</m:t>
                                        </m:r>
                                        <m:rad>
                                          <m:radPr>
                                            <m:degHide m:val="on"/>
                                            <m:ctrlPr>
                                              <a:rPr lang="vi-VN" b="0" i="1" smtClean="0">
                                                <a:solidFill>
                                                  <a:schemeClr val="tx1"/>
                                                </a:solidFill>
                                                <a:latin typeface="Cambria Math" panose="02040503050406030204" pitchFamily="18" charset="0"/>
                                              </a:rPr>
                                            </m:ctrlPr>
                                          </m:radPr>
                                          <m:deg/>
                                          <m:e>
                                            <m:nary>
                                              <m:naryPr>
                                                <m:chr m:val="∑"/>
                                                <m:supHide m:val="on"/>
                                                <m:ctrlPr>
                                                  <a:rPr lang="vi-VN" b="0" i="1">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𝑡</m:t>
                                                </m:r>
                                              </m:sub>
                                              <m:sup/>
                                              <m:e>
                                                <m:sSup>
                                                  <m:sSupPr>
                                                    <m:ctrlPr>
                                                      <a:rPr lang="vi-VN" b="0" i="1">
                                                        <a:solidFill>
                                                          <a:schemeClr val="tx1"/>
                                                        </a:solidFill>
                                                        <a:latin typeface="Cambria Math" panose="02040503050406030204" pitchFamily="18" charset="0"/>
                                                      </a:rPr>
                                                    </m:ctrlPr>
                                                  </m:sSupPr>
                                                  <m:e>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e>
                                                  <m:sup>
                                                    <m:r>
                                                      <a:rPr lang="vi-VN" b="0" i="1">
                                                        <a:solidFill>
                                                          <a:schemeClr val="tx1"/>
                                                        </a:solidFill>
                                                        <a:latin typeface="Cambria Math" panose="02040503050406030204" pitchFamily="18" charset="0"/>
                                                      </a:rPr>
                                                      <m:t>2</m:t>
                                                    </m:r>
                                                  </m:sup>
                                                </m:sSup>
                                              </m:e>
                                            </m:nary>
                                          </m:e>
                                        </m:rad>
                                      </m:den>
                                    </m:f>
                                  </m:e>
                                </m:nary>
                              </m:oMath>
                            </m:oMathPara>
                          </a14:m>
                          <a:endParaRPr lang="en-US"/>
                        </a:p>
                      </a:txBody>
                      <a:tcPr anchor="ctr" anchorCtr="1">
                        <a:solidFill>
                          <a:schemeClr val="bg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gi</m:t>
                                </m:r>
                                <m:r>
                                  <a:rPr lang="en-US" sz="1400" b="0" i="0" smtClean="0">
                                    <a:solidFill>
                                      <a:schemeClr val="tx1"/>
                                    </a:solidFill>
                                    <a:latin typeface="Cambria Math" panose="02040503050406030204" pitchFamily="18" charset="0"/>
                                  </a:rPr>
                                  <m:t>á </m:t>
                                </m:r>
                                <m:r>
                                  <m:rPr>
                                    <m:sty m:val="p"/>
                                  </m:rPr>
                                  <a:rPr lang="en-US" sz="1400" b="0" i="0" smtClean="0">
                                    <a:solidFill>
                                      <a:schemeClr val="tx1"/>
                                    </a:solidFill>
                                    <a:latin typeface="Cambria Math" panose="02040503050406030204" pitchFamily="18" charset="0"/>
                                  </a:rPr>
                                  <m:t>tr</m:t>
                                </m:r>
                                <m:r>
                                  <a:rPr lang="en-US" sz="1400" b="0" i="0" smtClean="0">
                                    <a:solidFill>
                                      <a:schemeClr val="tx1"/>
                                    </a:solidFill>
                                    <a:latin typeface="Cambria Math" panose="02040503050406030204" pitchFamily="18" charset="0"/>
                                  </a:rPr>
                                  <m:t>ị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à</m:t>
                                </m:r>
                                <m:r>
                                  <m:rPr>
                                    <m:sty m:val="p"/>
                                  </m:rPr>
                                  <a:rPr lang="en-US" sz="1400" b="0" i="0" smtClean="0">
                                    <a:solidFill>
                                      <a:schemeClr val="tx1"/>
                                    </a:solidFill>
                                    <a:latin typeface="Cambria Math" panose="02040503050406030204" pitchFamily="18" charset="0"/>
                                  </a:rPr>
                                  <m:t>nh</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ph</m:t>
                                </m:r>
                                <m:r>
                                  <a:rPr lang="en-US" sz="1400" b="0" i="0" smtClean="0">
                                    <a:solidFill>
                                      <a:schemeClr val="tx1"/>
                                    </a:solidFill>
                                    <a:latin typeface="Cambria Math" panose="02040503050406030204" pitchFamily="18" charset="0"/>
                                  </a:rPr>
                                  <m:t>ầ</m:t>
                                </m:r>
                                <m:r>
                                  <m:rPr>
                                    <m:sty m:val="p"/>
                                  </m:rPr>
                                  <a:rPr lang="en-US" sz="1400" b="0" i="0" smtClean="0">
                                    <a:solidFill>
                                      <a:schemeClr val="tx1"/>
                                    </a:solidFill>
                                    <a:latin typeface="Cambria Math" panose="02040503050406030204" pitchFamily="18" charset="0"/>
                                  </a:rPr>
                                  <m:t>n</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ứ </m:t>
                                </m:r>
                                <m:r>
                                  <m:rPr>
                                    <m:sty m:val="p"/>
                                  </m:rPr>
                                  <a:rPr lang="en-US" sz="1400" b="0" i="0" smtClean="0">
                                    <a:solidFill>
                                      <a:schemeClr val="tx1"/>
                                    </a:solidFill>
                                    <a:latin typeface="Cambria Math" panose="02040503050406030204" pitchFamily="18" charset="0"/>
                                  </a:rPr>
                                  <m:t>t</m:t>
                                </m:r>
                                <m:r>
                                  <a:rPr lang="en-US" sz="1400" b="0" i="0" smtClean="0">
                                    <a:solidFill>
                                      <a:schemeClr val="tx1"/>
                                    </a:solidFill>
                                    <a:latin typeface="Cambria Math" panose="02040503050406030204" pitchFamily="18" charset="0"/>
                                  </a:rPr>
                                  <m:t> </m:t>
                                </m:r>
                              </m:oMath>
                            </m:oMathPara>
                          </a14:m>
                          <a:endParaRPr lang="en-US" sz="1400" b="0" i="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trong</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vector</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a</m:t>
                                </m:r>
                              </m:oMath>
                            </m:oMathPara>
                          </a14:m>
                          <a:endParaRPr lang="en-US"/>
                        </a:p>
                        <a:p>
                          <a:pPr algn="ctr"/>
                          <a:endParaRPr lang="en-US" sz="1400" b="0" i="0">
                            <a:solidFill>
                              <a:schemeClr val="tx1"/>
                            </a:solidFill>
                            <a:latin typeface="Cambria Math" panose="02040503050406030204" pitchFamily="18" charset="0"/>
                          </a:endParaRPr>
                        </a:p>
                        <a:p>
                          <a:pPr algn="ct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oMath>
                          </a14:m>
                          <a:r>
                            <a:rPr lang="en-US"/>
                            <a:t>: </a:t>
                          </a:r>
                          <a14:m>
                            <m:oMath xmlns:m="http://schemas.openxmlformats.org/officeDocument/2006/math">
                              <m:r>
                                <m:rPr>
                                  <m:sty m:val="p"/>
                                </m:rPr>
                                <a:rPr lang="en-US" sz="1400" b="0" i="0" smtClean="0">
                                  <a:solidFill>
                                    <a:schemeClr val="tx1"/>
                                  </a:solidFill>
                                  <a:latin typeface="Cambria Math" panose="02040503050406030204" pitchFamily="18" charset="0"/>
                                </a:rPr>
                                <m:t>gi</m:t>
                              </m:r>
                              <m:r>
                                <a:rPr lang="en-US" sz="1400" b="0" i="0" smtClean="0">
                                  <a:solidFill>
                                    <a:schemeClr val="tx1"/>
                                  </a:solidFill>
                                  <a:latin typeface="Cambria Math" panose="02040503050406030204" pitchFamily="18" charset="0"/>
                                </a:rPr>
                                <m:t>á </m:t>
                              </m:r>
                              <m:r>
                                <m:rPr>
                                  <m:sty m:val="p"/>
                                </m:rPr>
                                <a:rPr lang="en-US" sz="1400" b="0" i="0" smtClean="0">
                                  <a:solidFill>
                                    <a:schemeClr val="tx1"/>
                                  </a:solidFill>
                                  <a:latin typeface="Cambria Math" panose="02040503050406030204" pitchFamily="18" charset="0"/>
                                </a:rPr>
                                <m:t>tr</m:t>
                              </m:r>
                              <m:r>
                                <a:rPr lang="en-US" sz="1400" b="0" i="0" smtClean="0">
                                  <a:solidFill>
                                    <a:schemeClr val="tx1"/>
                                  </a:solidFill>
                                  <a:latin typeface="Cambria Math" panose="02040503050406030204" pitchFamily="18" charset="0"/>
                                </a:rPr>
                                <m:t>ị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à</m:t>
                              </m:r>
                              <m:r>
                                <m:rPr>
                                  <m:sty m:val="p"/>
                                </m:rPr>
                                <a:rPr lang="en-US" sz="1400" b="0" i="0" smtClean="0">
                                  <a:solidFill>
                                    <a:schemeClr val="tx1"/>
                                  </a:solidFill>
                                  <a:latin typeface="Cambria Math" panose="02040503050406030204" pitchFamily="18" charset="0"/>
                                </a:rPr>
                                <m:t>nh</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ph</m:t>
                              </m:r>
                              <m:r>
                                <a:rPr lang="en-US" sz="1400" b="0" i="0" smtClean="0">
                                  <a:solidFill>
                                    <a:schemeClr val="tx1"/>
                                  </a:solidFill>
                                  <a:latin typeface="Cambria Math" panose="02040503050406030204" pitchFamily="18" charset="0"/>
                                </a:rPr>
                                <m:t>ầ</m:t>
                              </m:r>
                              <m:r>
                                <m:rPr>
                                  <m:sty m:val="p"/>
                                </m:rPr>
                                <a:rPr lang="en-US" sz="1400" b="0" i="0" smtClean="0">
                                  <a:solidFill>
                                    <a:schemeClr val="tx1"/>
                                  </a:solidFill>
                                  <a:latin typeface="Cambria Math" panose="02040503050406030204" pitchFamily="18" charset="0"/>
                                </a:rPr>
                                <m:t>n</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ứ </m:t>
                              </m:r>
                              <m:r>
                                <m:rPr>
                                  <m:sty m:val="p"/>
                                </m:rPr>
                                <a:rPr lang="en-US" sz="1400" b="0" i="0" smtClean="0">
                                  <a:solidFill>
                                    <a:schemeClr val="tx1"/>
                                  </a:solidFill>
                                  <a:latin typeface="Cambria Math" panose="02040503050406030204" pitchFamily="18" charset="0"/>
                                </a:rPr>
                                <m:t>t</m:t>
                              </m:r>
                              <m:r>
                                <a:rPr lang="en-US" sz="1400" b="0" i="0" smtClean="0">
                                  <a:solidFill>
                                    <a:schemeClr val="tx1"/>
                                  </a:solidFill>
                                  <a:latin typeface="Cambria Math" panose="02040503050406030204" pitchFamily="18" charset="0"/>
                                </a:rPr>
                                <m:t> </m:t>
                              </m:r>
                            </m:oMath>
                          </a14:m>
                          <a:endParaRPr lang="en-US" sz="1400" b="0" i="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trong</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vector</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b</m:t>
                                </m:r>
                              </m:oMath>
                            </m:oMathPara>
                          </a14:m>
                          <a:endParaRPr lang="en-US"/>
                        </a:p>
                        <a:p>
                          <a:pPr algn="ctr"/>
                          <a:endParaRPr lang="en-US"/>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810901952"/>
                  </p:ext>
                </p:extLst>
              </p:nvPr>
            </p:nvGraphicFramePr>
            <p:xfrm>
              <a:off x="366477" y="784104"/>
              <a:ext cx="8411046" cy="1384046"/>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77545">
                      <a:extLst>
                        <a:ext uri="{9D8B030D-6E8A-4147-A177-3AD203B41FA5}">
                          <a16:colId xmlns:a16="http://schemas.microsoft.com/office/drawing/2014/main" val="1440661349"/>
                        </a:ext>
                      </a:extLst>
                    </a:gridCol>
                    <a:gridCol w="2534858">
                      <a:extLst>
                        <a:ext uri="{9D8B030D-6E8A-4147-A177-3AD203B41FA5}">
                          <a16:colId xmlns:a16="http://schemas.microsoft.com/office/drawing/2014/main" val="2509247735"/>
                        </a:ext>
                      </a:extLst>
                    </a:gridCol>
                  </a:tblGrid>
                  <a:tr h="1384046">
                    <a:tc>
                      <a:txBody>
                        <a:bodyPr/>
                        <a:lstStyle/>
                        <a:p>
                          <a:pPr algn="ctr"/>
                          <a:r>
                            <a:rPr lang="en-US" b="0"/>
                            <a:t>Xếp hạng độ tương đồng</a:t>
                          </a:r>
                        </a:p>
                      </a:txBody>
                      <a:tcPr anchor="ctr" anchorCtr="1">
                        <a:solidFill>
                          <a:schemeClr val="tx1">
                            <a:lumMod val="10000"/>
                            <a:lumOff val="90000"/>
                          </a:schemeClr>
                        </a:solidFill>
                      </a:tcPr>
                    </a:tc>
                    <a:tc>
                      <a:txBody>
                        <a:bodyPr/>
                        <a:lstStyle/>
                        <a:p>
                          <a:endParaRPr lang="en-US"/>
                        </a:p>
                      </a:txBody>
                      <a:tcPr anchor="ctr" anchorCtr="1">
                        <a:blipFill>
                          <a:blip r:embed="rId3"/>
                          <a:stretch>
                            <a:fillRect l="-60033" t="-439" r="-69320" b="-877"/>
                          </a:stretch>
                        </a:blipFill>
                      </a:tcPr>
                    </a:tc>
                    <a:tc>
                      <a:txBody>
                        <a:bodyPr/>
                        <a:lstStyle/>
                        <a:p>
                          <a:endParaRPr lang="en-US"/>
                        </a:p>
                      </a:txBody>
                      <a:tcPr anchor="ctr" anchorCtr="1">
                        <a:blipFill>
                          <a:blip r:embed="rId3"/>
                          <a:stretch>
                            <a:fillRect l="-231971" t="-439" r="-481" b="-877"/>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298AED73-3E0B-A015-8CF4-15FC88C4D999}"/>
                  </a:ext>
                </a:extLst>
              </p:cNvPr>
              <p:cNvGraphicFramePr>
                <a:graphicFrameLocks noGrp="1"/>
              </p:cNvGraphicFramePr>
              <p:nvPr>
                <p:extLst>
                  <p:ext uri="{D42A27DB-BD31-4B8C-83A1-F6EECF244321}">
                    <p14:modId xmlns:p14="http://schemas.microsoft.com/office/powerpoint/2010/main" val="4247185094"/>
                  </p:ext>
                </p:extLst>
              </p:nvPr>
            </p:nvGraphicFramePr>
            <p:xfrm>
              <a:off x="366479" y="2168150"/>
              <a:ext cx="8411047" cy="73152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2">
                      <a:extLst>
                        <a:ext uri="{9D8B030D-6E8A-4147-A177-3AD203B41FA5}">
                          <a16:colId xmlns:a16="http://schemas.microsoft.com/office/drawing/2014/main" val="1675150264"/>
                        </a:ext>
                      </a:extLst>
                    </a:gridCol>
                  </a:tblGrid>
                  <a:tr h="487576">
                    <a:tc>
                      <a:txBody>
                        <a:bodyPr/>
                        <a:lstStyle/>
                        <a:p>
                          <a:pPr algn="ctr"/>
                          <a:r>
                            <a:rPr lang="en-US" b="0"/>
                            <a:t>Trọng số term</a:t>
                          </a:r>
                        </a:p>
                      </a:txBody>
                      <a:tcPr anchor="ctr" anchorCtr="1">
                        <a:solidFill>
                          <a:schemeClr val="tx1">
                            <a:lumMod val="10000"/>
                            <a:lumOff val="90000"/>
                          </a:schemeClr>
                        </a:solidFill>
                      </a:tcPr>
                    </a:tc>
                    <a:tc>
                      <a:txBody>
                        <a:bodyPr/>
                        <a:lstStyle/>
                        <a:p>
                          <a:pPr algn="ct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x</m:t>
                                  </m:r>
                                </m:sup>
                              </m:sSubSup>
                            </m:oMath>
                          </a14:m>
                          <a:r>
                            <a:rPr lang="en-VN" sz="1400" b="0">
                              <a:solidFill>
                                <a:schemeClr val="tx1"/>
                              </a:solidFill>
                              <a:latin typeface="#9Slide03 Josefin Sans Light" pitchFamily="2" charset="77"/>
                            </a:rPr>
                            <a:t>= </a:t>
                          </a:r>
                          <a14:m>
                            <m:oMath xmlns:m="http://schemas.openxmlformats.org/officeDocument/2006/math">
                              <m:r>
                                <a:rPr lang="en-VN" sz="1400" b="0" i="1" dirty="0" smtClean="0">
                                  <a:solidFill>
                                    <a:schemeClr val="tx1"/>
                                  </a:solidFill>
                                  <a:latin typeface="Cambria Math" panose="02040503050406030204" pitchFamily="18" charset="0"/>
                                </a:rPr>
                                <m:t>𝑡𝑓</m:t>
                              </m:r>
                              <m:r>
                                <a:rPr lang="en-VN" sz="1400" b="0" i="1" dirty="0" smtClean="0">
                                  <a:solidFill>
                                    <a:schemeClr val="tx1"/>
                                  </a:solidFill>
                                  <a:latin typeface="Cambria Math" panose="02040503050406030204" pitchFamily="18" charset="0"/>
                                </a:rPr>
                                <m:t> ∗ </m:t>
                              </m:r>
                              <m:r>
                                <a:rPr lang="en-VN" sz="1400" b="0" i="1" dirty="0" smtClean="0">
                                  <a:solidFill>
                                    <a:schemeClr val="tx1"/>
                                  </a:solidFill>
                                  <a:latin typeface="Cambria Math" panose="02040503050406030204" pitchFamily="18" charset="0"/>
                                </a:rPr>
                                <m:t>𝑖𝑑𝑓</m:t>
                              </m:r>
                            </m:oMath>
                          </a14:m>
                          <a:endParaRPr lang="en-US" b="0"/>
                        </a:p>
                      </a:txBody>
                      <a:tcPr anchor="ctr" anchorCtr="1">
                        <a:solidFill>
                          <a:schemeClr val="bg2">
                            <a:lumMod val="40000"/>
                            <a:lumOff val="60000"/>
                          </a:schemeClr>
                        </a:solidFill>
                      </a:tcPr>
                    </a:tc>
                    <a:tc>
                      <a:txBody>
                        <a:bodyPr/>
                        <a:lstStyle/>
                        <a:p>
                          <a:pPr algn="ctr"/>
                          <a14:m>
                            <m:oMath xmlns:m="http://schemas.openxmlformats.org/officeDocument/2006/math">
                              <m:r>
                                <a:rPr lang="en-US" b="0" i="1" smtClean="0">
                                  <a:latin typeface="Cambria Math" panose="02040503050406030204" pitchFamily="18" charset="0"/>
                                </a:rPr>
                                <m:t>𝑡𝑓</m:t>
                              </m:r>
                            </m:oMath>
                          </a14:m>
                          <a:r>
                            <a:rPr lang="en-US" b="0"/>
                            <a:t>: </a:t>
                          </a:r>
                          <a:r>
                            <a:rPr lang="en-US" b="0">
                              <a:latin typeface="Times New Roman" panose="02020603050405020304" pitchFamily="18" charset="0"/>
                              <a:cs typeface="Times New Roman" panose="02020603050405020304" pitchFamily="18" charset="0"/>
                            </a:rPr>
                            <a:t>term</a:t>
                          </a:r>
                          <a:r>
                            <a:rPr lang="en-US" b="0" baseline="0">
                              <a:latin typeface="Times New Roman" panose="02020603050405020304" pitchFamily="18" charset="0"/>
                              <a:cs typeface="Times New Roman" panose="02020603050405020304" pitchFamily="18" charset="0"/>
                            </a:rPr>
                            <a:t> frequency</a:t>
                          </a:r>
                          <a:endParaRPr lang="en-US" b="0"/>
                        </a:p>
                        <a:p>
                          <a:pPr algn="ctr"/>
                          <a14:m>
                            <m:oMath xmlns:m="http://schemas.openxmlformats.org/officeDocument/2006/math">
                              <m:r>
                                <a:rPr lang="en-US" b="0" i="1" smtClean="0">
                                  <a:latin typeface="Cambria Math" panose="02040503050406030204" pitchFamily="18" charset="0"/>
                                </a:rPr>
                                <m:t>𝑖𝑑𝑓</m:t>
                              </m:r>
                              <m:r>
                                <a:rPr lang="en-US" b="0" i="0" smtClean="0">
                                  <a:latin typeface="Cambria Math" panose="02040503050406030204" pitchFamily="18" charset="0"/>
                                </a:rPr>
                                <m:t>:</m:t>
                              </m:r>
                            </m:oMath>
                          </a14:m>
                          <a:r>
                            <a:rPr lang="en-US" b="0"/>
                            <a:t> </a:t>
                          </a:r>
                          <a:r>
                            <a:rPr lang="en-US" b="0">
                              <a:latin typeface="Times New Roman" panose="02020603050405020304" pitchFamily="18" charset="0"/>
                              <a:cs typeface="Times New Roman" panose="02020603050405020304" pitchFamily="18" charset="0"/>
                            </a:rPr>
                            <a:t>inverse document frequency</a:t>
                          </a:r>
                          <a:endParaRPr lang="en-US" b="0"/>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6" name="Table 3">
                <a:extLst>
                  <a:ext uri="{FF2B5EF4-FFF2-40B4-BE49-F238E27FC236}">
                    <a16:creationId xmlns:a16="http://schemas.microsoft.com/office/drawing/2014/main" id="{298AED73-3E0B-A015-8CF4-15FC88C4D999}"/>
                  </a:ext>
                </a:extLst>
              </p:cNvPr>
              <p:cNvGraphicFramePr>
                <a:graphicFrameLocks noGrp="1"/>
              </p:cNvGraphicFramePr>
              <p:nvPr>
                <p:extLst>
                  <p:ext uri="{D42A27DB-BD31-4B8C-83A1-F6EECF244321}">
                    <p14:modId xmlns:p14="http://schemas.microsoft.com/office/powerpoint/2010/main" val="4247185094"/>
                  </p:ext>
                </p:extLst>
              </p:nvPr>
            </p:nvGraphicFramePr>
            <p:xfrm>
              <a:off x="366479" y="2168150"/>
              <a:ext cx="8411047" cy="73152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2">
                      <a:extLst>
                        <a:ext uri="{9D8B030D-6E8A-4147-A177-3AD203B41FA5}">
                          <a16:colId xmlns:a16="http://schemas.microsoft.com/office/drawing/2014/main" val="1675150264"/>
                        </a:ext>
                      </a:extLst>
                    </a:gridCol>
                  </a:tblGrid>
                  <a:tr h="731520">
                    <a:tc>
                      <a:txBody>
                        <a:bodyPr/>
                        <a:lstStyle/>
                        <a:p>
                          <a:pPr algn="ctr"/>
                          <a:r>
                            <a:rPr lang="en-US" b="0"/>
                            <a:t>Trọng số term</a:t>
                          </a:r>
                        </a:p>
                      </a:txBody>
                      <a:tcPr anchor="ctr" anchorCtr="1">
                        <a:solidFill>
                          <a:schemeClr val="tx1">
                            <a:lumMod val="10000"/>
                            <a:lumOff val="90000"/>
                          </a:schemeClr>
                        </a:solidFill>
                      </a:tcPr>
                    </a:tc>
                    <a:tc>
                      <a:txBody>
                        <a:bodyPr/>
                        <a:lstStyle/>
                        <a:p>
                          <a:endParaRPr lang="en-US"/>
                        </a:p>
                      </a:txBody>
                      <a:tcPr anchor="ctr" anchorCtr="1">
                        <a:blipFill>
                          <a:blip r:embed="rId4"/>
                          <a:stretch>
                            <a:fillRect l="-59934" t="-826" r="-69040" b="-8264"/>
                          </a:stretch>
                        </a:blipFill>
                      </a:tcPr>
                    </a:tc>
                    <a:tc>
                      <a:txBody>
                        <a:bodyPr/>
                        <a:lstStyle/>
                        <a:p>
                          <a:endParaRPr lang="en-US"/>
                        </a:p>
                      </a:txBody>
                      <a:tcPr anchor="ctr" anchorCtr="1">
                        <a:blipFill>
                          <a:blip r:embed="rId4"/>
                          <a:stretch>
                            <a:fillRect l="-232771" t="-826" r="-482" b="-8264"/>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D1ECBDD6-6AB4-6DDC-FF04-6BA00EC4A858}"/>
                  </a:ext>
                </a:extLst>
              </p:cNvPr>
              <p:cNvGraphicFramePr>
                <a:graphicFrameLocks noGrp="1"/>
              </p:cNvGraphicFramePr>
              <p:nvPr>
                <p:extLst>
                  <p:ext uri="{D42A27DB-BD31-4B8C-83A1-F6EECF244321}">
                    <p14:modId xmlns:p14="http://schemas.microsoft.com/office/powerpoint/2010/main" val="446555096"/>
                  </p:ext>
                </p:extLst>
              </p:nvPr>
            </p:nvGraphicFramePr>
            <p:xfrm>
              <a:off x="366480" y="2899669"/>
              <a:ext cx="8411046" cy="137160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1">
                      <a:extLst>
                        <a:ext uri="{9D8B030D-6E8A-4147-A177-3AD203B41FA5}">
                          <a16:colId xmlns:a16="http://schemas.microsoft.com/office/drawing/2014/main" val="4101440584"/>
                        </a:ext>
                      </a:extLst>
                    </a:gridCol>
                  </a:tblGrid>
                  <a:tr h="1325455">
                    <a:tc>
                      <a:txBody>
                        <a:bodyPr/>
                        <a:lstStyle/>
                        <a:p>
                          <a:pPr algn="ctr"/>
                          <a:r>
                            <a:rPr lang="en-US" b="0"/>
                            <a:t>Chuẩn hóa trọng số</a:t>
                          </a:r>
                        </a:p>
                      </a:txBody>
                      <a:tcPr anchor="ctr" anchorCtr="1">
                        <a:solidFill>
                          <a:schemeClr val="tx1">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b="0" i="1" smtClean="0">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𝑤</m:t>
                                    </m:r>
                                  </m:e>
                                  <m:sub>
                                    <m:r>
                                      <a:rPr lang="vi-VN" b="0" i="1">
                                        <a:solidFill>
                                          <a:schemeClr val="tx1"/>
                                        </a:solidFill>
                                        <a:latin typeface="Cambria Math" panose="02040503050406030204" pitchFamily="18" charset="0"/>
                                      </a:rPr>
                                      <m:t>𝑖𝑘</m:t>
                                    </m:r>
                                  </m:sub>
                                </m:sSub>
                                <m:r>
                                  <a:rPr lang="vi-VN" b="0" i="1">
                                    <a:solidFill>
                                      <a:schemeClr val="tx1"/>
                                    </a:solidFill>
                                    <a:latin typeface="Cambria Math" panose="02040503050406030204" pitchFamily="18" charset="0"/>
                                  </a:rPr>
                                  <m:t>=</m:t>
                                </m:r>
                                <m:f>
                                  <m:fPr>
                                    <m:ctrlPr>
                                      <a:rPr lang="vi-VN" b="0" i="1">
                                        <a:solidFill>
                                          <a:schemeClr val="tx1"/>
                                        </a:solidFill>
                                        <a:latin typeface="Cambria Math" panose="02040503050406030204" pitchFamily="18" charset="0"/>
                                      </a:rPr>
                                    </m:ctrlPr>
                                  </m:fPr>
                                  <m:num>
                                    <m:r>
                                      <a:rPr lang="vi-VN" b="0" i="1">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func>
                                      <m:funcPr>
                                        <m:ctrlPr>
                                          <a:rPr lang="vi-VN" b="0" i="1">
                                            <a:solidFill>
                                              <a:schemeClr val="tx1"/>
                                            </a:solidFill>
                                            <a:latin typeface="Cambria Math" panose="02040503050406030204" pitchFamily="18" charset="0"/>
                                          </a:rPr>
                                        </m:ctrlPr>
                                      </m:funcPr>
                                      <m:fName>
                                        <m:r>
                                          <m:rPr>
                                            <m:sty m:val="p"/>
                                          </m:rPr>
                                          <a:rPr lang="vi-VN" b="0" i="0">
                                            <a:solidFill>
                                              <a:schemeClr val="tx1"/>
                                            </a:solidFill>
                                            <a:latin typeface="Cambria Math" panose="02040503050406030204" pitchFamily="18" charset="0"/>
                                          </a:rPr>
                                          <m:t>log</m:t>
                                        </m:r>
                                      </m:fName>
                                      <m:e>
                                        <m:r>
                                          <a:rPr lang="vi-VN" b="0" i="1">
                                            <a:solidFill>
                                              <a:schemeClr val="tx1"/>
                                            </a:solidFill>
                                            <a:latin typeface="Cambria Math" panose="02040503050406030204" pitchFamily="18" charset="0"/>
                                          </a:rPr>
                                          <m:t>(</m:t>
                                        </m:r>
                                      </m:e>
                                    </m:func>
                                    <m:r>
                                      <a:rPr lang="vi-VN" b="0" i="1">
                                        <a:solidFill>
                                          <a:schemeClr val="tx1"/>
                                        </a:solidFill>
                                        <a:latin typeface="Cambria Math" panose="02040503050406030204" pitchFamily="18" charset="0"/>
                                      </a:rPr>
                                      <m:t>𝑁</m:t>
                                    </m:r>
                                    <m:r>
                                      <a:rPr lang="vi-VN" b="0" i="1">
                                        <a:solidFill>
                                          <a:schemeClr val="tx1"/>
                                        </a:solidFill>
                                        <a:latin typeface="Cambria Math" panose="02040503050406030204" pitchFamily="18" charset="0"/>
                                      </a:rPr>
                                      <m:t>/</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r>
                                      <a:rPr lang="vi-VN" b="0" i="1">
                                        <a:solidFill>
                                          <a:schemeClr val="tx1"/>
                                        </a:solidFill>
                                        <a:latin typeface="Cambria Math" panose="02040503050406030204" pitchFamily="18" charset="0"/>
                                      </a:rPr>
                                      <m:t>)</m:t>
                                    </m:r>
                                  </m:num>
                                  <m:den>
                                    <m:rad>
                                      <m:radPr>
                                        <m:degHide m:val="on"/>
                                        <m:ctrlPr>
                                          <a:rPr lang="vi-VN" b="0" i="1">
                                            <a:solidFill>
                                              <a:schemeClr val="tx1"/>
                                            </a:solidFill>
                                            <a:latin typeface="Cambria Math" panose="02040503050406030204" pitchFamily="18" charset="0"/>
                                          </a:rPr>
                                        </m:ctrlPr>
                                      </m:radPr>
                                      <m:deg/>
                                      <m:e>
                                        <m:nary>
                                          <m:naryPr>
                                            <m:chr m:val="∑"/>
                                            <m:ctrlPr>
                                              <a:rPr lang="vi-VN" b="0" i="1">
                                                <a:solidFill>
                                                  <a:schemeClr val="tx1"/>
                                                </a:solidFill>
                                                <a:latin typeface="Cambria Math" panose="02040503050406030204" pitchFamily="18" charset="0"/>
                                              </a:rPr>
                                            </m:ctrlPr>
                                          </m:naryPr>
                                          <m:sub>
                                            <m:r>
                                              <a:rPr lang="vi-VN" b="0" i="1">
                                                <a:solidFill>
                                                  <a:schemeClr val="tx1"/>
                                                </a:solidFill>
                                                <a:latin typeface="Cambria Math" panose="02040503050406030204" pitchFamily="18" charset="0"/>
                                              </a:rPr>
                                              <m:t>𝑘</m:t>
                                            </m:r>
                                            <m:r>
                                              <a:rPr lang="vi-VN" b="0" i="1">
                                                <a:solidFill>
                                                  <a:schemeClr val="tx1"/>
                                                </a:solidFill>
                                                <a:latin typeface="Cambria Math" panose="02040503050406030204" pitchFamily="18" charset="0"/>
                                              </a:rPr>
                                              <m:t>=1</m:t>
                                            </m:r>
                                          </m:sub>
                                          <m:sup>
                                            <m:r>
                                              <a:rPr lang="vi-VN" b="0" i="1">
                                                <a:solidFill>
                                                  <a:schemeClr val="tx1"/>
                                                </a:solidFill>
                                                <a:latin typeface="Cambria Math" panose="02040503050406030204" pitchFamily="18" charset="0"/>
                                              </a:rPr>
                                              <m:t>𝑡</m:t>
                                            </m:r>
                                          </m:sup>
                                          <m:e>
                                            <m:r>
                                              <a:rPr lang="vi-VN" b="0" i="1">
                                                <a:solidFill>
                                                  <a:schemeClr val="tx1"/>
                                                </a:solidFill>
                                                <a:latin typeface="Cambria Math" panose="02040503050406030204" pitchFamily="18" charset="0"/>
                                              </a:rPr>
                                              <m:t>(</m:t>
                                            </m:r>
                                            <m:r>
                                              <a:rPr lang="vi-VN" b="0" i="1">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sSup>
                                              <m:sSupPr>
                                                <m:ctrlPr>
                                                  <a:rPr lang="vi-VN" b="0" i="1">
                                                    <a:solidFill>
                                                      <a:schemeClr val="tx1"/>
                                                    </a:solidFill>
                                                    <a:latin typeface="Cambria Math" panose="02040503050406030204" pitchFamily="18" charset="0"/>
                                                  </a:rPr>
                                                </m:ctrlPr>
                                              </m:sSupPr>
                                              <m:e>
                                                <m:r>
                                                  <a:rPr lang="vi-VN" b="0" i="1">
                                                    <a:solidFill>
                                                      <a:schemeClr val="tx1"/>
                                                    </a:solidFill>
                                                    <a:latin typeface="Cambria Math" panose="02040503050406030204" pitchFamily="18" charset="0"/>
                                                  </a:rPr>
                                                  <m:t>)</m:t>
                                                </m:r>
                                              </m:e>
                                              <m:sup>
                                                <m:r>
                                                  <a:rPr lang="vi-VN" b="0" i="1">
                                                    <a:solidFill>
                                                      <a:schemeClr val="tx1"/>
                                                    </a:solidFill>
                                                    <a:latin typeface="Cambria Math" panose="02040503050406030204" pitchFamily="18" charset="0"/>
                                                  </a:rPr>
                                                  <m:t>2</m:t>
                                                </m:r>
                                              </m:sup>
                                            </m:sSup>
                                            <m:r>
                                              <a:rPr lang="vi-VN" b="0" i="1">
                                                <a:solidFill>
                                                  <a:schemeClr val="tx1"/>
                                                </a:solidFill>
                                                <a:latin typeface="Cambria Math" panose="02040503050406030204" pitchFamily="18" charset="0"/>
                                              </a:rPr>
                                              <m:t>[</m:t>
                                            </m:r>
                                            <m:func>
                                              <m:funcPr>
                                                <m:ctrlPr>
                                                  <a:rPr lang="vi-VN" b="0" i="1">
                                                    <a:solidFill>
                                                      <a:schemeClr val="tx1"/>
                                                    </a:solidFill>
                                                    <a:latin typeface="Cambria Math" panose="02040503050406030204" pitchFamily="18" charset="0"/>
                                                  </a:rPr>
                                                </m:ctrlPr>
                                              </m:funcPr>
                                              <m:fName>
                                                <m:r>
                                                  <m:rPr>
                                                    <m:sty m:val="p"/>
                                                  </m:rPr>
                                                  <a:rPr lang="vi-VN" b="0" i="0">
                                                    <a:solidFill>
                                                      <a:schemeClr val="tx1"/>
                                                    </a:solidFill>
                                                    <a:latin typeface="Cambria Math" panose="02040503050406030204" pitchFamily="18" charset="0"/>
                                                  </a:rPr>
                                                  <m:t>log</m:t>
                                                </m:r>
                                              </m:fName>
                                              <m:e>
                                                <m:r>
                                                  <a:rPr lang="vi-VN" b="0" i="1">
                                                    <a:solidFill>
                                                      <a:schemeClr val="tx1"/>
                                                    </a:solidFill>
                                                    <a:latin typeface="Cambria Math" panose="02040503050406030204" pitchFamily="18" charset="0"/>
                                                  </a:rPr>
                                                  <m:t>(</m:t>
                                                </m:r>
                                              </m:e>
                                            </m:func>
                                            <m:r>
                                              <a:rPr lang="vi-VN" b="0" i="1">
                                                <a:solidFill>
                                                  <a:schemeClr val="tx1"/>
                                                </a:solidFill>
                                                <a:latin typeface="Cambria Math" panose="02040503050406030204" pitchFamily="18" charset="0"/>
                                              </a:rPr>
                                              <m:t>𝑁</m:t>
                                            </m:r>
                                            <m:r>
                                              <a:rPr lang="vi-VN" b="0" i="1">
                                                <a:solidFill>
                                                  <a:schemeClr val="tx1"/>
                                                </a:solidFill>
                                                <a:latin typeface="Cambria Math" panose="02040503050406030204" pitchFamily="18" charset="0"/>
                                              </a:rPr>
                                              <m:t>/</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r>
                                              <a:rPr lang="vi-VN" b="0" i="1">
                                                <a:solidFill>
                                                  <a:schemeClr val="tx1"/>
                                                </a:solidFill>
                                                <a:latin typeface="Cambria Math" panose="02040503050406030204" pitchFamily="18" charset="0"/>
                                              </a:rPr>
                                              <m:t>)</m:t>
                                            </m:r>
                                            <m:sSup>
                                              <m:sSupPr>
                                                <m:ctrlPr>
                                                  <a:rPr lang="vi-VN" b="0" i="1">
                                                    <a:solidFill>
                                                      <a:schemeClr val="tx1"/>
                                                    </a:solidFill>
                                                    <a:latin typeface="Cambria Math" panose="02040503050406030204" pitchFamily="18" charset="0"/>
                                                  </a:rPr>
                                                </m:ctrlPr>
                                              </m:sSupPr>
                                              <m:e>
                                                <m:r>
                                                  <a:rPr lang="vi-VN" b="0" i="1">
                                                    <a:solidFill>
                                                      <a:schemeClr val="tx1"/>
                                                    </a:solidFill>
                                                    <a:latin typeface="Cambria Math" panose="02040503050406030204" pitchFamily="18" charset="0"/>
                                                  </a:rPr>
                                                  <m:t>]</m:t>
                                                </m:r>
                                              </m:e>
                                              <m:sup>
                                                <m:r>
                                                  <a:rPr lang="vi-VN" b="0" i="1">
                                                    <a:solidFill>
                                                      <a:schemeClr val="tx1"/>
                                                    </a:solidFill>
                                                    <a:latin typeface="Cambria Math" panose="02040503050406030204" pitchFamily="18" charset="0"/>
                                                  </a:rPr>
                                                  <m:t>2</m:t>
                                                </m:r>
                                              </m:sup>
                                            </m:sSup>
                                          </m:e>
                                        </m:nary>
                                      </m:e>
                                    </m:rad>
                                  </m:den>
                                </m:f>
                              </m:oMath>
                            </m:oMathPara>
                          </a14:m>
                          <a:endParaRPr lang="en-US" b="0"/>
                        </a:p>
                      </a:txBody>
                      <a:tcPr anchor="ctr" anchorCtr="1">
                        <a:solidFill>
                          <a:schemeClr val="bg2">
                            <a:lumMod val="40000"/>
                            <a:lumOff val="60000"/>
                          </a:schemeClr>
                        </a:solidFill>
                      </a:tcPr>
                    </a:tc>
                    <a:tc>
                      <a:txBody>
                        <a:bodyPr/>
                        <a:lstStyle/>
                        <a:p>
                          <a:pPr algn="ctr"/>
                          <a14:m>
                            <m:oMath xmlns:m="http://schemas.openxmlformats.org/officeDocument/2006/math">
                              <m:r>
                                <a:rPr lang="en-US" b="0" i="1" smtClean="0">
                                  <a:latin typeface="Cambria Math" panose="02040503050406030204" pitchFamily="18" charset="0"/>
                                </a:rPr>
                                <m:t>𝑁</m:t>
                              </m:r>
                            </m:oMath>
                          </a14:m>
                          <a:r>
                            <a:rPr lang="en-US" b="0"/>
                            <a:t>: </a:t>
                          </a:r>
                          <a:r>
                            <a:rPr lang="en-US" b="0" err="1">
                              <a:latin typeface="Times New Roman" panose="02020603050405020304" pitchFamily="18" charset="0"/>
                              <a:cs typeface="Times New Roman" panose="02020603050405020304" pitchFamily="18" charset="0"/>
                            </a:rPr>
                            <a:t>tổng</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document</a:t>
                          </a:r>
                        </a:p>
                        <a:p>
                          <a:pPr algn="ctr"/>
                          <a:endParaRPr lang="en-US" b="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vi-VN" b="0" i="1" smtClean="0">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oMath>
                          </a14:m>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lượng</a:t>
                          </a:r>
                          <a:r>
                            <a:rPr lang="en-US" b="0" baseline="0">
                              <a:latin typeface="Times New Roman" panose="02020603050405020304" pitchFamily="18" charset="0"/>
                              <a:cs typeface="Times New Roman" panose="02020603050405020304" pitchFamily="18" charset="0"/>
                            </a:rPr>
                            <a:t> doc </a:t>
                          </a:r>
                          <a:r>
                            <a:rPr lang="en-US" b="0" baseline="0" err="1">
                              <a:latin typeface="Times New Roman" panose="02020603050405020304" pitchFamily="18" charset="0"/>
                              <a:cs typeface="Times New Roman" panose="02020603050405020304" pitchFamily="18" charset="0"/>
                            </a:rPr>
                            <a:t>chứa</a:t>
                          </a:r>
                          <a:r>
                            <a:rPr lang="en-US" b="0" baseline="0">
                              <a:latin typeface="Times New Roman" panose="02020603050405020304" pitchFamily="18" charset="0"/>
                              <a:cs typeface="Times New Roman" panose="02020603050405020304" pitchFamily="18" charset="0"/>
                            </a:rPr>
                            <a:t> term k</a:t>
                          </a:r>
                        </a:p>
                        <a:p>
                          <a:pPr algn="ctr"/>
                          <a:endParaRPr lang="en-US" b="0">
                            <a:latin typeface="Times New Roman" panose="02020603050405020304" pitchFamily="18" charset="0"/>
                            <a:cs typeface="Times New Roman" panose="02020603050405020304" pitchFamily="18" charset="0"/>
                          </a:endParaRPr>
                        </a:p>
                        <a:p>
                          <a:pPr algn="ctr"/>
                          <a14:m>
                            <m:oMath xmlns:m="http://schemas.openxmlformats.org/officeDocument/2006/math">
                              <m:r>
                                <a:rPr lang="vi-VN" b="0" i="1" smtClean="0">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oMath>
                          </a14:m>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lần</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xuất</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hiện</a:t>
                          </a:r>
                          <a:r>
                            <a:rPr lang="en-US" b="0" baseline="0">
                              <a:latin typeface="Times New Roman" panose="02020603050405020304" pitchFamily="18" charset="0"/>
                              <a:cs typeface="Times New Roman" panose="02020603050405020304" pitchFamily="18" charset="0"/>
                            </a:rPr>
                            <a:t> term k </a:t>
                          </a:r>
                          <a:r>
                            <a:rPr lang="en-US" b="0" baseline="0" err="1">
                              <a:latin typeface="Times New Roman" panose="02020603050405020304" pitchFamily="18" charset="0"/>
                              <a:cs typeface="Times New Roman" panose="02020603050405020304" pitchFamily="18" charset="0"/>
                            </a:rPr>
                            <a:t>trong</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doc</a:t>
                          </a:r>
                          <a:r>
                            <a:rPr lang="en-US" b="0" baseline="-25000" err="1">
                              <a:latin typeface="Times New Roman" panose="02020603050405020304" pitchFamily="18" charset="0"/>
                              <a:cs typeface="Times New Roman" panose="02020603050405020304" pitchFamily="18" charset="0"/>
                            </a:rPr>
                            <a:t>i</a:t>
                          </a:r>
                          <a:endParaRPr lang="en-US" b="0">
                            <a:latin typeface="Times New Roman" panose="02020603050405020304" pitchFamily="18" charset="0"/>
                            <a:cs typeface="Times New Roman" panose="02020603050405020304" pitchFamily="18" charset="0"/>
                          </a:endParaRPr>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7" name="Table 3">
                <a:extLst>
                  <a:ext uri="{FF2B5EF4-FFF2-40B4-BE49-F238E27FC236}">
                    <a16:creationId xmlns:a16="http://schemas.microsoft.com/office/drawing/2014/main" id="{D1ECBDD6-6AB4-6DDC-FF04-6BA00EC4A858}"/>
                  </a:ext>
                </a:extLst>
              </p:cNvPr>
              <p:cNvGraphicFramePr>
                <a:graphicFrameLocks noGrp="1"/>
              </p:cNvGraphicFramePr>
              <p:nvPr>
                <p:extLst>
                  <p:ext uri="{D42A27DB-BD31-4B8C-83A1-F6EECF244321}">
                    <p14:modId xmlns:p14="http://schemas.microsoft.com/office/powerpoint/2010/main" val="446555096"/>
                  </p:ext>
                </p:extLst>
              </p:nvPr>
            </p:nvGraphicFramePr>
            <p:xfrm>
              <a:off x="366480" y="2899669"/>
              <a:ext cx="8411046" cy="137160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1">
                      <a:extLst>
                        <a:ext uri="{9D8B030D-6E8A-4147-A177-3AD203B41FA5}">
                          <a16:colId xmlns:a16="http://schemas.microsoft.com/office/drawing/2014/main" val="4101440584"/>
                        </a:ext>
                      </a:extLst>
                    </a:gridCol>
                  </a:tblGrid>
                  <a:tr h="1371600">
                    <a:tc>
                      <a:txBody>
                        <a:bodyPr/>
                        <a:lstStyle/>
                        <a:p>
                          <a:pPr algn="ctr"/>
                          <a:r>
                            <a:rPr lang="en-US" b="0"/>
                            <a:t>Chuẩn hóa trọng số</a:t>
                          </a:r>
                        </a:p>
                      </a:txBody>
                      <a:tcPr anchor="ctr" anchorCtr="1">
                        <a:solidFill>
                          <a:schemeClr val="tx1">
                            <a:lumMod val="10000"/>
                            <a:lumOff val="90000"/>
                          </a:schemeClr>
                        </a:solidFill>
                      </a:tcPr>
                    </a:tc>
                    <a:tc>
                      <a:txBody>
                        <a:bodyPr/>
                        <a:lstStyle/>
                        <a:p>
                          <a:endParaRPr lang="en-US"/>
                        </a:p>
                      </a:txBody>
                      <a:tcPr anchor="ctr" anchorCtr="1">
                        <a:blipFill>
                          <a:blip r:embed="rId5"/>
                          <a:stretch>
                            <a:fillRect l="-59934" t="-442" r="-69040" b="-7522"/>
                          </a:stretch>
                        </a:blipFill>
                      </a:tcPr>
                    </a:tc>
                    <a:tc>
                      <a:txBody>
                        <a:bodyPr/>
                        <a:lstStyle/>
                        <a:p>
                          <a:endParaRPr lang="en-US"/>
                        </a:p>
                      </a:txBody>
                      <a:tcPr anchor="ctr" anchorCtr="1">
                        <a:blipFill>
                          <a:blip r:embed="rId5"/>
                          <a:stretch>
                            <a:fillRect l="-232771" t="-442" r="-482" b="-7522"/>
                          </a:stretch>
                        </a:blipFill>
                      </a:tcPr>
                    </a:tc>
                    <a:extLst>
                      <a:ext uri="{0D108BD9-81ED-4DB2-BD59-A6C34878D82A}">
                        <a16:rowId xmlns:a16="http://schemas.microsoft.com/office/drawing/2014/main" val="2319235458"/>
                      </a:ext>
                    </a:extLst>
                  </a:tr>
                </a:tbl>
              </a:graphicData>
            </a:graphic>
          </p:graphicFrame>
        </mc:Fallback>
      </mc:AlternateContent>
      <p:sp>
        <p:nvSpPr>
          <p:cNvPr id="8" name="TextBox 7">
            <a:extLst>
              <a:ext uri="{FF2B5EF4-FFF2-40B4-BE49-F238E27FC236}">
                <a16:creationId xmlns:a16="http://schemas.microsoft.com/office/drawing/2014/main" id="{24700371-3B9D-F2F9-351D-846BAD3E4089}"/>
              </a:ext>
            </a:extLst>
          </p:cNvPr>
          <p:cNvSpPr txBox="1"/>
          <p:nvPr/>
        </p:nvSpPr>
        <p:spPr>
          <a:xfrm>
            <a:off x="366477" y="4348498"/>
            <a:ext cx="8008145" cy="698717"/>
          </a:xfrm>
          <a:prstGeom prst="rect">
            <a:avLst/>
          </a:prstGeom>
          <a:noFill/>
        </p:spPr>
        <p:txBody>
          <a:bodyPr wrap="square" rtlCol="0">
            <a:spAutoFit/>
          </a:bodyPr>
          <a:lstStyle/>
          <a:p>
            <a:pPr>
              <a:lnSpc>
                <a:spcPct val="150000"/>
              </a:lnSpc>
            </a:pPr>
            <a:r>
              <a:rPr lang="en-US" i="1">
                <a:latin typeface="Arial" panose="020B0604020202020204" pitchFamily="34" charset="0"/>
                <a:cs typeface="Arial" panose="020B0604020202020204" pitchFamily="34" charset="0"/>
              </a:rPr>
              <a:t>Normalize </a:t>
            </a:r>
            <a:r>
              <a:rPr lang="en-US" i="1" err="1">
                <a:latin typeface="Arial" panose="020B0604020202020204" pitchFamily="34" charset="0"/>
                <a:cs typeface="Arial" panose="020B0604020202020204" pitchFamily="34" charset="0"/>
              </a:rPr>
              <a:t>đưa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giá</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trọng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số</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về</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miền</a:t>
            </a:r>
            <a:r>
              <a:rPr lang="en-US" i="1">
                <a:latin typeface="Arial" panose="020B0604020202020204" pitchFamily="34" charset="0"/>
                <a:cs typeface="Arial" panose="020B0604020202020204" pitchFamily="34" charset="0"/>
              </a:rPr>
              <a:t> [0, 1]</a:t>
            </a:r>
          </a:p>
          <a:p>
            <a:pPr>
              <a:lnSpc>
                <a:spcPct val="150000"/>
              </a:lnSpc>
            </a:pPr>
            <a:r>
              <a:rPr lang="en-US" i="1" err="1">
                <a:latin typeface="Arial" panose="020B0604020202020204" pitchFamily="34" charset="0"/>
                <a:cs typeface="Arial" panose="020B0604020202020204" pitchFamily="34" charset="0"/>
              </a:rPr>
              <a:t>Nhằm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hạn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chế</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sự</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chênh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lệch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tần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số</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xuất</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hiện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term </a:t>
            </a:r>
            <a:r>
              <a:rPr lang="en-US" i="1" err="1">
                <a:latin typeface="Arial" panose="020B0604020202020204" pitchFamily="34" charset="0"/>
                <a:cs typeface="Arial" panose="020B0604020202020204" pitchFamily="34" charset="0"/>
              </a:rPr>
              <a:t>trong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document </a:t>
            </a:r>
            <a:r>
              <a:rPr lang="en-US" i="1" err="1">
                <a:latin typeface="Arial" panose="020B0604020202020204" pitchFamily="34" charset="0"/>
                <a:cs typeface="Arial" panose="020B0604020202020204" pitchFamily="34" charset="0"/>
              </a:rPr>
              <a:t>ngắn</a:t>
            </a:r>
            <a:r>
              <a:rPr lang="en-US" i="1">
                <a:latin typeface="Arial" panose="020B0604020202020204" pitchFamily="34" charset="0"/>
                <a:cs typeface="Arial" panose="020B0604020202020204" pitchFamily="34" charset="0"/>
              </a:rPr>
              <a:t>, document </a:t>
            </a:r>
            <a:r>
              <a:rPr lang="en-US" i="1" err="1">
                <a:latin typeface="Arial" panose="020B0604020202020204" pitchFamily="34" charset="0"/>
                <a:cs typeface="Arial" panose="020B0604020202020204" pitchFamily="34" charset="0"/>
              </a:rPr>
              <a:t>dài</a:t>
            </a:r>
            <a:r>
              <a:rPr lang="en-US" i="1">
                <a:latin typeface="Arial" panose="020B0604020202020204" pitchFamily="34" charset="0"/>
                <a:cs typeface="Arial" panose="020B0604020202020204" pitchFamily="34" charset="0"/>
              </a:rPr>
              <a:t> </a:t>
            </a:r>
          </a:p>
        </p:txBody>
      </p:sp>
      <p:sp>
        <p:nvSpPr>
          <p:cNvPr id="4" name="Google Shape;145;p27">
            <a:extLst>
              <a:ext uri="{FF2B5EF4-FFF2-40B4-BE49-F238E27FC236}">
                <a16:creationId xmlns:a16="http://schemas.microsoft.com/office/drawing/2014/main" id="{D8A25CC4-BE36-B7B9-0EE9-251D9297D587}"/>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Công thức tính trọng số</a:t>
            </a:r>
            <a:endParaRPr>
              <a:solidFill>
                <a:schemeClr val="dk1"/>
              </a:solidFill>
            </a:endParaRPr>
          </a:p>
        </p:txBody>
      </p:sp>
      <p:sp>
        <p:nvSpPr>
          <p:cNvPr id="2" name="TextBox 1">
            <a:extLst>
              <a:ext uri="{FF2B5EF4-FFF2-40B4-BE49-F238E27FC236}">
                <a16:creationId xmlns:a16="http://schemas.microsoft.com/office/drawing/2014/main" id="{25007B2D-17B4-EF21-E271-FC99DA91E3D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6113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6638129" y="-588426"/>
            <a:ext cx="2624952" cy="1749551"/>
          </a:xfrm>
          <a:prstGeom prst="rect">
            <a:avLst/>
          </a:prstGeom>
          <a:noFill/>
          <a:ln>
            <a:no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904EF7-65B1-A9F3-3AB9-E5052C3EA525}"/>
                  </a:ext>
                </a:extLst>
              </p:cNvPr>
              <p:cNvSpPr txBox="1"/>
              <p:nvPr/>
            </p:nvSpPr>
            <p:spPr>
              <a:xfrm>
                <a:off x="602512" y="2328185"/>
                <a:ext cx="1178475" cy="369332"/>
              </a:xfrm>
              <a:prstGeom prst="rect">
                <a:avLst/>
              </a:prstGeom>
              <a:noFill/>
            </p:spPr>
            <p:txBody>
              <a:bodyPr wrap="square" rtlCol="0">
                <a:spAutoFit/>
              </a:bodyPr>
              <a:lstStyle/>
              <a:p>
                <a14:m>
                  <m:oMath xmlns:m="http://schemas.openxmlformats.org/officeDocument/2006/math">
                    <m:r>
                      <a:rPr lang="en-US" sz="1800" b="0" i="1" smtClean="0">
                        <a:latin typeface="Cambria Math" panose="02040503050406030204" pitchFamily="18" charset="0"/>
                      </a:rPr>
                      <m:t>𝑡𝑓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oMath>
                </a14:m>
                <a:r>
                  <a:rPr lang="en-US" sz="1800"/>
                  <a:t> =</a:t>
                </a:r>
              </a:p>
            </p:txBody>
          </p:sp>
        </mc:Choice>
        <mc:Fallback xmlns="">
          <p:sp>
            <p:nvSpPr>
              <p:cNvPr id="25" name="TextBox 24">
                <a:extLst>
                  <a:ext uri="{FF2B5EF4-FFF2-40B4-BE49-F238E27FC236}">
                    <a16:creationId xmlns:a16="http://schemas.microsoft.com/office/drawing/2014/main" id="{B7904EF7-65B1-A9F3-3AB9-E5052C3EA525}"/>
                  </a:ext>
                </a:extLst>
              </p:cNvPr>
              <p:cNvSpPr txBox="1">
                <a:spLocks noRot="1" noChangeAspect="1" noMove="1" noResize="1" noEditPoints="1" noAdjustHandles="1" noChangeArrowheads="1" noChangeShapeType="1" noTextEdit="1"/>
              </p:cNvSpPr>
              <p:nvPr/>
            </p:nvSpPr>
            <p:spPr>
              <a:xfrm>
                <a:off x="602512" y="2328185"/>
                <a:ext cx="1178475" cy="369332"/>
              </a:xfrm>
              <a:prstGeom prst="rect">
                <a:avLst/>
              </a:prstGeom>
              <a:blipFill>
                <a:blip r:embed="rId4"/>
                <a:stretch>
                  <a:fillRect l="-1554" t="-9836" b="-2459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3835C4D5-FDC8-07AB-29E8-E70AC71E880A}"/>
              </a:ext>
            </a:extLst>
          </p:cNvPr>
          <p:cNvSpPr/>
          <p:nvPr/>
        </p:nvSpPr>
        <p:spPr>
          <a:xfrm>
            <a:off x="1780987" y="2161190"/>
            <a:ext cx="155448" cy="63128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0525F4-9F6B-3A0C-F3D8-7BF46DDE8286}"/>
                  </a:ext>
                </a:extLst>
              </p:cNvPr>
              <p:cNvSpPr txBox="1"/>
              <p:nvPr/>
            </p:nvSpPr>
            <p:spPr>
              <a:xfrm>
                <a:off x="2032633" y="2107826"/>
                <a:ext cx="335230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e>
                          </m:d>
                        </m:e>
                      </m:func>
                      <m:r>
                        <a:rPr lang="en-US" sz="1800" b="0" i="1" smtClean="0">
                          <a:latin typeface="Cambria Math" panose="02040503050406030204" pitchFamily="18" charset="0"/>
                        </a:rPr>
                        <m:t>, </m:t>
                      </m:r>
                      <m:r>
                        <a:rPr lang="en-US" sz="1800" b="0" i="1" smtClean="0">
                          <a:latin typeface="Cambria Math" panose="02040503050406030204" pitchFamily="18" charset="0"/>
                        </a:rPr>
                        <m:t>𝑛</m:t>
                      </m:r>
                      <m:r>
                        <a:rPr lang="en-US" sz="1800" b="0" i="1" smtClean="0">
                          <a:latin typeface="Cambria Math" panose="02040503050406030204" pitchFamily="18" charset="0"/>
                        </a:rPr>
                        <m:t>ế</m:t>
                      </m:r>
                      <m:r>
                        <a:rPr lang="en-US" sz="1800" b="0" i="1" smtClean="0">
                          <a:latin typeface="Cambria Math" panose="02040503050406030204" pitchFamily="18" charset="0"/>
                        </a:rPr>
                        <m:t>𝑢</m:t>
                      </m:r>
                      <m:r>
                        <a:rPr lang="en-US" sz="1800" b="0" i="1" smtClean="0">
                          <a:latin typeface="Cambria Math" panose="02040503050406030204" pitchFamily="18" charset="0"/>
                        </a:rPr>
                        <m:t> </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&gt;0</m:t>
                      </m:r>
                    </m:oMath>
                  </m:oMathPara>
                </a14:m>
                <a:endParaRPr lang="en-US" sz="1800"/>
              </a:p>
            </p:txBody>
          </p:sp>
        </mc:Choice>
        <mc:Fallback xmlns="">
          <p:sp>
            <p:nvSpPr>
              <p:cNvPr id="28" name="TextBox 27">
                <a:extLst>
                  <a:ext uri="{FF2B5EF4-FFF2-40B4-BE49-F238E27FC236}">
                    <a16:creationId xmlns:a16="http://schemas.microsoft.com/office/drawing/2014/main" id="{5B0525F4-9F6B-3A0C-F3D8-7BF46DDE8286}"/>
                  </a:ext>
                </a:extLst>
              </p:cNvPr>
              <p:cNvSpPr txBox="1">
                <a:spLocks noRot="1" noChangeAspect="1" noMove="1" noResize="1" noEditPoints="1" noAdjustHandles="1" noChangeArrowheads="1" noChangeShapeType="1" noTextEdit="1"/>
              </p:cNvSpPr>
              <p:nvPr/>
            </p:nvSpPr>
            <p:spPr>
              <a:xfrm>
                <a:off x="2032633" y="2107826"/>
                <a:ext cx="3352301" cy="404983"/>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DDB8C-EC18-D176-A278-55C2C1D73BE7}"/>
                  </a:ext>
                </a:extLst>
              </p:cNvPr>
              <p:cNvSpPr txBox="1"/>
              <p:nvPr/>
            </p:nvSpPr>
            <p:spPr>
              <a:xfrm>
                <a:off x="2027180" y="2558850"/>
                <a:ext cx="2783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0, </m:t>
                      </m:r>
                      <m:r>
                        <a:rPr lang="en-US" sz="1800" b="0" i="1" smtClean="0">
                          <a:latin typeface="Cambria Math" panose="02040503050406030204" pitchFamily="18" charset="0"/>
                        </a:rPr>
                        <m:t>𝑛</m:t>
                      </m:r>
                      <m:r>
                        <a:rPr lang="en-US" sz="1800" b="0" i="1" smtClean="0">
                          <a:latin typeface="Cambria Math" panose="02040503050406030204" pitchFamily="18" charset="0"/>
                        </a:rPr>
                        <m:t>ế</m:t>
                      </m:r>
                      <m:r>
                        <a:rPr lang="en-US" sz="1800" b="0" i="1" smtClean="0">
                          <a:latin typeface="Cambria Math" panose="02040503050406030204" pitchFamily="18" charset="0"/>
                        </a:rPr>
                        <m:t>𝑢</m:t>
                      </m:r>
                      <m:r>
                        <a:rPr lang="en-US" sz="1800" b="0" i="1" smtClean="0">
                          <a:latin typeface="Cambria Math" panose="02040503050406030204" pitchFamily="18" charset="0"/>
                        </a:rPr>
                        <m:t> </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&lt;0</m:t>
                      </m:r>
                    </m:oMath>
                  </m:oMathPara>
                </a14:m>
                <a:endParaRPr lang="en-US" sz="1800"/>
              </a:p>
            </p:txBody>
          </p:sp>
        </mc:Choice>
        <mc:Fallback xmlns="">
          <p:sp>
            <p:nvSpPr>
              <p:cNvPr id="29" name="TextBox 28">
                <a:extLst>
                  <a:ext uri="{FF2B5EF4-FFF2-40B4-BE49-F238E27FC236}">
                    <a16:creationId xmlns:a16="http://schemas.microsoft.com/office/drawing/2014/main" id="{298DDB8C-EC18-D176-A278-55C2C1D73BE7}"/>
                  </a:ext>
                </a:extLst>
              </p:cNvPr>
              <p:cNvSpPr txBox="1">
                <a:spLocks noRot="1" noChangeAspect="1" noMove="1" noResize="1" noEditPoints="1" noAdjustHandles="1" noChangeArrowheads="1" noChangeShapeType="1" noTextEdit="1"/>
              </p:cNvSpPr>
              <p:nvPr/>
            </p:nvSpPr>
            <p:spPr>
              <a:xfrm>
                <a:off x="2027180" y="2558850"/>
                <a:ext cx="2783864"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7CE747-6C62-65D4-5415-19123F6EE1AD}"/>
                  </a:ext>
                </a:extLst>
              </p:cNvPr>
              <p:cNvSpPr txBox="1"/>
              <p:nvPr/>
            </p:nvSpPr>
            <p:spPr>
              <a:xfrm>
                <a:off x="5520674" y="2072824"/>
                <a:ext cx="2642638" cy="1166281"/>
              </a:xfrm>
              <a:prstGeom prst="rect">
                <a:avLst/>
              </a:prstGeom>
              <a:noFill/>
            </p:spPr>
            <p:txBody>
              <a:bodyPr wrap="square" rtlCol="0">
                <a:spAutoFit/>
              </a:bodyPr>
              <a:lstStyle/>
              <a:p>
                <a:pPr>
                  <a:lnSpc>
                    <a:spcPct val="150000"/>
                  </a:lnSpc>
                </a:pPr>
                <a14:m>
                  <m:oMath xmlns:m="http://schemas.openxmlformats.org/officeDocument/2006/math">
                    <m:r>
                      <a:rPr lang="en-US" sz="1800" b="0" i="1" smtClean="0">
                        <a:latin typeface="Cambria Math" panose="02040503050406030204" pitchFamily="18" charset="0"/>
                      </a:rPr>
                      <m:t>𝑖𝑑𝑓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𝑁</m:t>
                                </m:r>
                              </m:num>
                              <m:den>
                                <m:r>
                                  <a:rPr lang="en-US" sz="1800" b="0" i="1" smtClean="0">
                                    <a:latin typeface="Cambria Math" panose="02040503050406030204" pitchFamily="18" charset="0"/>
                                  </a:rPr>
                                  <m:t>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den>
                            </m:f>
                          </m:e>
                        </m:d>
                      </m:e>
                    </m:func>
                  </m:oMath>
                </a14:m>
                <a:r>
                  <a:rPr lang="en-US" sz="1800"/>
                  <a:t>  </a:t>
                </a:r>
              </a:p>
              <a:p>
                <a:pPr>
                  <a:lnSpc>
                    <a:spcPct val="150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ố </m:t>
                      </m:r>
                      <m:r>
                        <a:rPr lang="en-US" sz="1800" b="0" i="1" smtClean="0">
                          <a:latin typeface="Cambria Math" panose="02040503050406030204" pitchFamily="18" charset="0"/>
                        </a:rPr>
                        <m:t>𝑙</m:t>
                      </m:r>
                      <m:r>
                        <a:rPr lang="en-US" sz="1800" b="0" i="1" smtClean="0">
                          <a:latin typeface="Cambria Math" panose="02040503050406030204" pitchFamily="18" charset="0"/>
                        </a:rPr>
                        <m:t>ượ</m:t>
                      </m:r>
                      <m:r>
                        <a:rPr lang="en-US" sz="1800" b="0" i="1" smtClean="0">
                          <a:latin typeface="Cambria Math" panose="02040503050406030204" pitchFamily="18" charset="0"/>
                        </a:rPr>
                        <m:t>𝑛𝑔</m:t>
                      </m:r>
                      <m:r>
                        <a:rPr lang="en-US" sz="1800" b="0" i="1" smtClean="0">
                          <a:latin typeface="Cambria Math" panose="02040503050406030204" pitchFamily="18" charset="0"/>
                        </a:rPr>
                        <m:t> </m:t>
                      </m:r>
                      <m:r>
                        <a:rPr lang="en-US" sz="1800" b="0" i="1" smtClean="0">
                          <a:latin typeface="Cambria Math" panose="02040503050406030204" pitchFamily="18" charset="0"/>
                        </a:rPr>
                        <m:t>𝑑𝑜𝑐</m:t>
                      </m:r>
                      <m:r>
                        <a:rPr lang="en-US" sz="1800" b="0" i="1" smtClean="0">
                          <a:latin typeface="Cambria Math" panose="02040503050406030204" pitchFamily="18" charset="0"/>
                        </a:rPr>
                        <m:t> </m:t>
                      </m:r>
                      <m:r>
                        <a:rPr lang="en-US" sz="1800" b="0" i="1" smtClean="0">
                          <a:latin typeface="Cambria Math" panose="02040503050406030204" pitchFamily="18" charset="0"/>
                        </a:rPr>
                        <m:t>𝑐h</m:t>
                      </m:r>
                      <m:r>
                        <a:rPr lang="en-US" sz="1800" b="0" i="1" smtClean="0">
                          <a:latin typeface="Cambria Math" panose="02040503050406030204" pitchFamily="18" charset="0"/>
                        </a:rPr>
                        <m:t>ứ</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𝑡</m:t>
                      </m:r>
                    </m:oMath>
                  </m:oMathPara>
                </a14:m>
                <a:endParaRPr lang="en-US" sz="1800" b="0"/>
              </a:p>
            </p:txBody>
          </p:sp>
        </mc:Choice>
        <mc:Fallback xmlns="">
          <p:sp>
            <p:nvSpPr>
              <p:cNvPr id="30" name="TextBox 29">
                <a:extLst>
                  <a:ext uri="{FF2B5EF4-FFF2-40B4-BE49-F238E27FC236}">
                    <a16:creationId xmlns:a16="http://schemas.microsoft.com/office/drawing/2014/main" id="{307CE747-6C62-65D4-5415-19123F6EE1AD}"/>
                  </a:ext>
                </a:extLst>
              </p:cNvPr>
              <p:cNvSpPr txBox="1">
                <a:spLocks noRot="1" noChangeAspect="1" noMove="1" noResize="1" noEditPoints="1" noAdjustHandles="1" noChangeArrowheads="1" noChangeShapeType="1" noTextEdit="1"/>
              </p:cNvSpPr>
              <p:nvPr/>
            </p:nvSpPr>
            <p:spPr>
              <a:xfrm>
                <a:off x="5520674" y="2072824"/>
                <a:ext cx="2642638" cy="1166281"/>
              </a:xfrm>
              <a:prstGeom prst="rect">
                <a:avLst/>
              </a:prstGeom>
              <a:blipFill>
                <a:blip r:embed="rId7"/>
                <a:stretch>
                  <a:fillRect l="-693" r="-25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2434B9-EF21-5F2E-BE1A-6204E840D0B3}"/>
                  </a:ext>
                </a:extLst>
              </p:cNvPr>
              <p:cNvSpPr txBox="1"/>
              <p:nvPr/>
            </p:nvSpPr>
            <p:spPr>
              <a:xfrm>
                <a:off x="360996" y="2980630"/>
                <a:ext cx="4643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ầ</m:t>
                      </m:r>
                      <m:r>
                        <a:rPr lang="en-US" sz="1800" b="0" i="1" smtClean="0">
                          <a:latin typeface="Cambria Math" panose="02040503050406030204" pitchFamily="18" charset="0"/>
                        </a:rPr>
                        <m:t>𝑛</m:t>
                      </m:r>
                      <m:r>
                        <a:rPr lang="en-US" sz="1800" b="0" i="1" smtClean="0">
                          <a:latin typeface="Cambria Math" panose="02040503050406030204" pitchFamily="18" charset="0"/>
                        </a:rPr>
                        <m:t> </m:t>
                      </m:r>
                      <m:r>
                        <a:rPr lang="en-US" sz="1800" b="0" i="1" smtClean="0">
                          <a:latin typeface="Cambria Math" panose="02040503050406030204" pitchFamily="18" charset="0"/>
                        </a:rPr>
                        <m:t>𝑠</m:t>
                      </m:r>
                      <m:r>
                        <a:rPr lang="en-US" sz="1800" b="0" i="1" smtClean="0">
                          <a:latin typeface="Cambria Math" panose="02040503050406030204" pitchFamily="18" charset="0"/>
                        </a:rPr>
                        <m:t>ố </m:t>
                      </m:r>
                      <m:r>
                        <a:rPr lang="en-US" sz="1800" b="0" i="1" smtClean="0">
                          <a:latin typeface="Cambria Math" panose="02040503050406030204" pitchFamily="18" charset="0"/>
                        </a:rPr>
                        <m:t>𝑥𝑢</m:t>
                      </m:r>
                      <m:r>
                        <a:rPr lang="en-US" sz="1800" b="0" i="1" smtClean="0">
                          <a:latin typeface="Cambria Math" panose="02040503050406030204" pitchFamily="18" charset="0"/>
                        </a:rPr>
                        <m:t>ấ</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h𝑖</m:t>
                      </m:r>
                      <m:r>
                        <a:rPr lang="en-US" sz="1800" b="0" i="1" smtClean="0">
                          <a:latin typeface="Cambria Math" panose="02040503050406030204" pitchFamily="18" charset="0"/>
                        </a:rPr>
                        <m:t>ệ</m:t>
                      </m:r>
                      <m:r>
                        <a:rPr lang="en-US" sz="1800" b="0" i="1" smtClean="0">
                          <a:latin typeface="Cambria Math" panose="02040503050406030204" pitchFamily="18" charset="0"/>
                        </a:rPr>
                        <m:t>𝑛</m:t>
                      </m:r>
                      <m:r>
                        <a:rPr lang="en-US" sz="1800" b="0" i="1" smtClean="0">
                          <a:latin typeface="Cambria Math" panose="02040503050406030204" pitchFamily="18" charset="0"/>
                        </a:rPr>
                        <m:t> </m:t>
                      </m:r>
                      <m:r>
                        <a:rPr lang="en-US" sz="1800" b="0" i="1" smtClean="0">
                          <a:latin typeface="Cambria Math" panose="02040503050406030204" pitchFamily="18" charset="0"/>
                        </a:rPr>
                        <m:t>𝑐</m:t>
                      </m:r>
                      <m:r>
                        <a:rPr lang="en-US" sz="1800" b="0" i="1" smtClean="0">
                          <a:latin typeface="Cambria Math" panose="02040503050406030204" pitchFamily="18" charset="0"/>
                        </a:rPr>
                        <m:t>ủ</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𝑡𝑟𝑜𝑛𝑔</m:t>
                      </m:r>
                      <m:r>
                        <a:rPr lang="en-US" sz="1800" b="0" i="1" smtClean="0">
                          <a:latin typeface="Cambria Math" panose="02040503050406030204" pitchFamily="18" charset="0"/>
                        </a:rPr>
                        <m:t> </m:t>
                      </m:r>
                      <m:r>
                        <a:rPr lang="en-US" sz="1800" b="0" i="1" smtClean="0">
                          <a:latin typeface="Cambria Math" panose="02040503050406030204" pitchFamily="18" charset="0"/>
                        </a:rPr>
                        <m:t>𝑑𝑜𝑐</m:t>
                      </m:r>
                      <m:r>
                        <a:rPr lang="en-US" sz="1800" b="0" i="1" smtClean="0">
                          <a:latin typeface="Cambria Math" panose="02040503050406030204" pitchFamily="18" charset="0"/>
                        </a:rPr>
                        <m:t> </m:t>
                      </m:r>
                      <m:r>
                        <a:rPr lang="en-US" sz="1800" b="0" i="1" smtClean="0">
                          <a:latin typeface="Cambria Math" panose="02040503050406030204" pitchFamily="18" charset="0"/>
                        </a:rPr>
                        <m:t>𝑑</m:t>
                      </m:r>
                    </m:oMath>
                  </m:oMathPara>
                </a14:m>
                <a:endParaRPr lang="en-US" sz="1800"/>
              </a:p>
            </p:txBody>
          </p:sp>
        </mc:Choice>
        <mc:Fallback xmlns="">
          <p:sp>
            <p:nvSpPr>
              <p:cNvPr id="31" name="TextBox 30">
                <a:extLst>
                  <a:ext uri="{FF2B5EF4-FFF2-40B4-BE49-F238E27FC236}">
                    <a16:creationId xmlns:a16="http://schemas.microsoft.com/office/drawing/2014/main" id="{DC2434B9-EF21-5F2E-BE1A-6204E840D0B3}"/>
                  </a:ext>
                </a:extLst>
              </p:cNvPr>
              <p:cNvSpPr txBox="1">
                <a:spLocks noRot="1" noChangeAspect="1" noMove="1" noResize="1" noEditPoints="1" noAdjustHandles="1" noChangeArrowheads="1" noChangeShapeType="1" noTextEdit="1"/>
              </p:cNvSpPr>
              <p:nvPr/>
            </p:nvSpPr>
            <p:spPr>
              <a:xfrm>
                <a:off x="360996" y="2980630"/>
                <a:ext cx="4643438" cy="369332"/>
              </a:xfrm>
              <a:prstGeom prst="rect">
                <a:avLst/>
              </a:prstGeom>
              <a:blipFill>
                <a:blip r:embed="rId8"/>
                <a:stretch>
                  <a:fillRect l="-394" r="-5774" b="-13115"/>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37604764-F9D0-8134-CCC7-4BF8D428C672}"/>
              </a:ext>
            </a:extLst>
          </p:cNvPr>
          <p:cNvCxnSpPr/>
          <p:nvPr/>
        </p:nvCxnSpPr>
        <p:spPr>
          <a:xfrm>
            <a:off x="5393119" y="1875234"/>
            <a:ext cx="0" cy="1393032"/>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1939406-13FE-1548-6A0B-748A8963E41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2501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ppt_x"/>
                                          </p:val>
                                        </p:tav>
                                        <p:tav tm="100000">
                                          <p:val>
                                            <p:strVal val="#ppt_x"/>
                                          </p:val>
                                        </p:tav>
                                      </p:tavLst>
                                    </p:anim>
                                    <p:anim calcmode="lin" valueType="num">
                                      <p:cBhvr additive="base">
                                        <p:cTn id="3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7464200" y="-604151"/>
            <a:ext cx="2624952" cy="1749551"/>
          </a:xfrm>
          <a:prstGeom prst="rect">
            <a:avLst/>
          </a:prstGeom>
          <a:noFill/>
          <a:ln>
            <a:noFill/>
          </a:ln>
        </p:spPr>
      </p:pic>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3326765020"/>
                  </p:ext>
                </p:extLst>
              </p:nvPr>
            </p:nvGraphicFramePr>
            <p:xfrm>
              <a:off x="408545" y="743140"/>
              <a:ext cx="8225310" cy="2064195"/>
            </p:xfrm>
            <a:graphic>
              <a:graphicData uri="http://schemas.openxmlformats.org/drawingml/2006/table">
                <a:tbl>
                  <a:tblPr firstRow="1" bandRow="1">
                    <a:tableStyleId>{3E544E06-5A6E-45A2-9D23-63F523CC0A23}</a:tableStyleId>
                  </a:tblPr>
                  <a:tblGrid>
                    <a:gridCol w="1687170">
                      <a:extLst>
                        <a:ext uri="{9D8B030D-6E8A-4147-A177-3AD203B41FA5}">
                          <a16:colId xmlns:a16="http://schemas.microsoft.com/office/drawing/2014/main" val="3508310698"/>
                        </a:ext>
                      </a:extLst>
                    </a:gridCol>
                    <a:gridCol w="2336585">
                      <a:extLst>
                        <a:ext uri="{9D8B030D-6E8A-4147-A177-3AD203B41FA5}">
                          <a16:colId xmlns:a16="http://schemas.microsoft.com/office/drawing/2014/main" val="1440661349"/>
                        </a:ext>
                      </a:extLst>
                    </a:gridCol>
                    <a:gridCol w="4201555">
                      <a:extLst>
                        <a:ext uri="{9D8B030D-6E8A-4147-A177-3AD203B41FA5}">
                          <a16:colId xmlns:a16="http://schemas.microsoft.com/office/drawing/2014/main" val="2509247735"/>
                        </a:ext>
                      </a:extLst>
                    </a:gridCol>
                  </a:tblGrid>
                  <a:tr h="572700">
                    <a:tc>
                      <a:txBody>
                        <a:bodyPr/>
                        <a:lstStyle/>
                        <a:p>
                          <a:pPr algn="ctr">
                            <a:lnSpc>
                              <a:spcPct val="150000"/>
                            </a:lnSpc>
                          </a:pPr>
                          <a:r>
                            <a:rPr lang="en-US" b="1"/>
                            <a:t>Chuẩn hóa theo S.M.A.R.T</a:t>
                          </a:r>
                        </a:p>
                      </a:txBody>
                      <a:tcPr anchor="ctr" anchorCtr="1">
                        <a:solidFill>
                          <a:schemeClr val="tx1">
                            <a:lumMod val="10000"/>
                            <a:lumOff val="90000"/>
                          </a:schemeClr>
                        </a:solid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kd</m:t>
                                    </m:r>
                                  </m:sub>
                                  <m:sup/>
                                </m:sSubSup>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𝑓𝑟𝑒</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d</m:t>
                                        </m:r>
                                      </m:e>
                                      <m:sub>
                                        <m:r>
                                          <m:rPr>
                                            <m:sty m:val="p"/>
                                          </m:rPr>
                                          <a:rPr lang="en-US" sz="1400" b="0" i="0" smtClean="0">
                                            <a:solidFill>
                                              <a:schemeClr val="tx1"/>
                                            </a:solidFill>
                                            <a:latin typeface="Cambria Math" panose="02040503050406030204" pitchFamily="18" charset="0"/>
                                          </a:rPr>
                                          <m:t>kd</m:t>
                                        </m:r>
                                      </m:sub>
                                      <m:sup/>
                                    </m:sSubSup>
                                    <m:r>
                                      <a:rPr lang="en-US" sz="1400" b="0" i="1" smtClean="0">
                                        <a:solidFill>
                                          <a:schemeClr val="tx1"/>
                                        </a:solidFill>
                                        <a:latin typeface="Cambria Math" panose="02040503050406030204" pitchFamily="18" charset="0"/>
                                      </a:rPr>
                                      <m:t>∗</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collect</m:t>
                                        </m:r>
                                      </m:e>
                                      <m:sub>
                                        <m:r>
                                          <m:rPr>
                                            <m:sty m:val="p"/>
                                          </m:rPr>
                                          <a:rPr lang="en-US" sz="1400" b="0" i="0" smtClean="0">
                                            <a:solidFill>
                                              <a:schemeClr val="tx1"/>
                                            </a:solidFill>
                                            <a:latin typeface="Cambria Math" panose="02040503050406030204" pitchFamily="18" charset="0"/>
                                          </a:rPr>
                                          <m:t>k</m:t>
                                        </m:r>
                                      </m:sub>
                                      <m:sup/>
                                    </m:sSubSup>
                                  </m:num>
                                  <m:den>
                                    <m:r>
                                      <a:rPr lang="en-US" sz="1400" b="0" i="1" smtClean="0">
                                        <a:solidFill>
                                          <a:schemeClr val="tx1"/>
                                        </a:solidFill>
                                        <a:latin typeface="Cambria Math" panose="02040503050406030204" pitchFamily="18" charset="0"/>
                                      </a:rPr>
                                      <m:t>𝑛𝑜𝑟𝑚</m:t>
                                    </m:r>
                                  </m:den>
                                </m:f>
                              </m:oMath>
                            </m:oMathPara>
                          </a14:m>
                          <a:endParaRPr lang="en-US" sz="1400" b="0" i="1">
                            <a:solidFill>
                              <a:schemeClr val="tx1"/>
                            </a:solidFill>
                            <a:latin typeface="Cambria Math" panose="02040503050406030204" pitchFamily="18" charset="0"/>
                          </a:endParaRPr>
                        </a:p>
                      </a:txBody>
                      <a:tcPr anchor="ctr" anchorCtr="1">
                        <a:solidFill>
                          <a:schemeClr val="bg2">
                            <a:lumMod val="40000"/>
                            <a:lumOff val="60000"/>
                          </a:schemeClr>
                        </a:solidFill>
                      </a:tcPr>
                    </a:tc>
                    <a:tc>
                      <a:txBody>
                        <a:bodyPr/>
                        <a:lstStyle/>
                        <a:p>
                          <a:pPr algn="l">
                            <a:lnSpc>
                              <a:spcPct val="150000"/>
                            </a:lnSpc>
                          </a:pPr>
                          <a:r>
                            <a:rPr lang="en-US" err="1">
                              <a:latin typeface="Times New Roman" panose="02020603050405020304" pitchFamily="18" charset="0"/>
                              <a:cs typeface="Times New Roman" panose="02020603050405020304" pitchFamily="18" charset="0"/>
                            </a:rPr>
                            <a:t>Collect</a:t>
                          </a:r>
                          <a:r>
                            <a:rPr lang="en-US" baseline="-25000" err="1">
                              <a:latin typeface="Times New Roman" panose="02020603050405020304" pitchFamily="18" charset="0"/>
                              <a:cs typeface="Times New Roman" panose="02020603050405020304" pitchFamily="18" charset="0"/>
                            </a:rPr>
                            <a:t>k</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tập</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hợp</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các</a:t>
                          </a:r>
                          <a:r>
                            <a:rPr lang="en-US" baseline="0">
                              <a:latin typeface="Times New Roman" panose="02020603050405020304" pitchFamily="18" charset="0"/>
                              <a:cs typeface="Times New Roman" panose="02020603050405020304" pitchFamily="18" charset="0"/>
                            </a:rPr>
                            <a:t> doc </a:t>
                          </a:r>
                          <a:r>
                            <a:rPr lang="en-US" baseline="0" err="1">
                              <a:latin typeface="Times New Roman" panose="02020603050405020304" pitchFamily="18" charset="0"/>
                              <a:cs typeface="Times New Roman" panose="02020603050405020304" pitchFamily="18" charset="0"/>
                            </a:rPr>
                            <a:t>chứa</a:t>
                          </a:r>
                          <a:r>
                            <a:rPr lang="en-US" baseline="0">
                              <a:latin typeface="Times New Roman" panose="02020603050405020304" pitchFamily="18" charset="0"/>
                              <a:cs typeface="Times New Roman" panose="02020603050405020304" pitchFamily="18" charset="0"/>
                            </a:rPr>
                            <a:t> term k</a:t>
                          </a:r>
                          <a:endParaRPr lang="en-US">
                            <a:latin typeface="Times New Roman" panose="02020603050405020304" pitchFamily="18" charset="0"/>
                            <a:cs typeface="Times New Roman" panose="02020603050405020304" pitchFamily="18" charset="0"/>
                          </a:endParaRPr>
                        </a:p>
                        <a:p>
                          <a:pPr algn="l">
                            <a:lnSpc>
                              <a:spcPct val="150000"/>
                            </a:lnSpc>
                          </a:pPr>
                          <a:r>
                            <a:rPr lang="en-US">
                              <a:latin typeface="Times New Roman" panose="02020603050405020304" pitchFamily="18" charset="0"/>
                              <a:cs typeface="Times New Roman" panose="02020603050405020304" pitchFamily="18" charset="0"/>
                            </a:rPr>
                            <a:t>Norm: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trọng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khóa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d </a:t>
                          </a:r>
                          <a:r>
                            <a:rPr lang="en-US" err="1">
                              <a:latin typeface="Times New Roman" panose="02020603050405020304" pitchFamily="18" charset="0"/>
                              <a:cs typeface="Times New Roman" panose="02020603050405020304" pitchFamily="18" charset="0"/>
                            </a:rPr>
                            <a:t>bằng</a:t>
                          </a:r>
                          <a:r>
                            <a:rPr lang="en-US">
                              <a:latin typeface="Times New Roman" panose="02020603050405020304" pitchFamily="18" charset="0"/>
                              <a:cs typeface="Times New Roman" panose="02020603050405020304" pitchFamily="18" charset="0"/>
                            </a:rPr>
                            <a:t> 1</a:t>
                          </a:r>
                        </a:p>
                        <a:p>
                          <a:pPr algn="l">
                            <a:lnSpc>
                              <a:spcPct val="150000"/>
                            </a:lnSpc>
                          </a:pP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kd</m:t>
                                  </m:r>
                                </m:sub>
                                <m:sup/>
                              </m:sSubSup>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trọng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w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term 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document d</a:t>
                          </a:r>
                        </a:p>
                        <a:p>
                          <a:pPr algn="l">
                            <a:lnSpc>
                              <a:spcPct val="150000"/>
                            </a:lnSpc>
                          </a:pPr>
                          <a14:m>
                            <m:oMath xmlns:m="http://schemas.openxmlformats.org/officeDocument/2006/math">
                              <m:r>
                                <a:rPr lang="en-US" sz="1400" b="0" i="1" smtClean="0">
                                  <a:solidFill>
                                    <a:schemeClr val="tx1"/>
                                  </a:solidFill>
                                  <a:latin typeface="Cambria Math" panose="02040503050406030204" pitchFamily="18" charset="0"/>
                                </a:rPr>
                                <m:t>𝑓𝑟𝑒</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d</m:t>
                                  </m:r>
                                </m:e>
                                <m:sub>
                                  <m:r>
                                    <m:rPr>
                                      <m:sty m:val="p"/>
                                    </m:rPr>
                                    <a:rPr lang="en-US" sz="1400" b="0" i="0" smtClean="0">
                                      <a:solidFill>
                                        <a:schemeClr val="tx1"/>
                                      </a:solidFill>
                                      <a:latin typeface="Cambria Math" panose="02040503050406030204" pitchFamily="18" charset="0"/>
                                    </a:rPr>
                                    <m:t>kd</m:t>
                                  </m:r>
                                </m:sub>
                                <m:sup/>
                              </m:sSubSup>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xuất</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hiện</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của</a:t>
                          </a:r>
                          <a:r>
                            <a:rPr lang="en-US" baseline="0">
                              <a:latin typeface="Times New Roman" panose="02020603050405020304" pitchFamily="18" charset="0"/>
                              <a:cs typeface="Times New Roman" panose="02020603050405020304" pitchFamily="18" charset="0"/>
                            </a:rPr>
                            <a:t> term k </a:t>
                          </a:r>
                          <a:r>
                            <a:rPr lang="en-US" baseline="0" err="1">
                              <a:latin typeface="Times New Roman" panose="02020603050405020304" pitchFamily="18" charset="0"/>
                              <a:cs typeface="Times New Roman" panose="02020603050405020304" pitchFamily="18" charset="0"/>
                            </a:rPr>
                            <a:t>trong</a:t>
                          </a:r>
                          <a:r>
                            <a:rPr lang="en-US" baseline="0">
                              <a:latin typeface="Times New Roman" panose="02020603050405020304" pitchFamily="18" charset="0"/>
                              <a:cs typeface="Times New Roman" panose="02020603050405020304" pitchFamily="18" charset="0"/>
                            </a:rPr>
                            <a:t> doc d</a:t>
                          </a:r>
                          <a:endParaRPr lang="en-US">
                            <a:latin typeface="Times New Roman" panose="02020603050405020304" pitchFamily="18" charset="0"/>
                            <a:cs typeface="Times New Roman" panose="02020603050405020304" pitchFamily="18" charset="0"/>
                          </a:endParaRPr>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3326765020"/>
                  </p:ext>
                </p:extLst>
              </p:nvPr>
            </p:nvGraphicFramePr>
            <p:xfrm>
              <a:off x="408545" y="743140"/>
              <a:ext cx="8225310" cy="2064195"/>
            </p:xfrm>
            <a:graphic>
              <a:graphicData uri="http://schemas.openxmlformats.org/drawingml/2006/table">
                <a:tbl>
                  <a:tblPr firstRow="1" bandRow="1">
                    <a:tableStyleId>{3E544E06-5A6E-45A2-9D23-63F523CC0A23}</a:tableStyleId>
                  </a:tblPr>
                  <a:tblGrid>
                    <a:gridCol w="1687170">
                      <a:extLst>
                        <a:ext uri="{9D8B030D-6E8A-4147-A177-3AD203B41FA5}">
                          <a16:colId xmlns:a16="http://schemas.microsoft.com/office/drawing/2014/main" val="3508310698"/>
                        </a:ext>
                      </a:extLst>
                    </a:gridCol>
                    <a:gridCol w="2336585">
                      <a:extLst>
                        <a:ext uri="{9D8B030D-6E8A-4147-A177-3AD203B41FA5}">
                          <a16:colId xmlns:a16="http://schemas.microsoft.com/office/drawing/2014/main" val="1440661349"/>
                        </a:ext>
                      </a:extLst>
                    </a:gridCol>
                    <a:gridCol w="4201555">
                      <a:extLst>
                        <a:ext uri="{9D8B030D-6E8A-4147-A177-3AD203B41FA5}">
                          <a16:colId xmlns:a16="http://schemas.microsoft.com/office/drawing/2014/main" val="2509247735"/>
                        </a:ext>
                      </a:extLst>
                    </a:gridCol>
                  </a:tblGrid>
                  <a:tr h="2064195">
                    <a:tc>
                      <a:txBody>
                        <a:bodyPr/>
                        <a:lstStyle/>
                        <a:p>
                          <a:pPr algn="ctr">
                            <a:lnSpc>
                              <a:spcPct val="150000"/>
                            </a:lnSpc>
                          </a:pPr>
                          <a:r>
                            <a:rPr lang="en-US" b="1"/>
                            <a:t>Chuẩn hóa theo S.M.A.R.T</a:t>
                          </a:r>
                        </a:p>
                      </a:txBody>
                      <a:tcPr anchor="ctr" anchorCtr="1">
                        <a:solidFill>
                          <a:schemeClr val="tx1">
                            <a:lumMod val="10000"/>
                            <a:lumOff val="90000"/>
                          </a:schemeClr>
                        </a:solidFill>
                      </a:tcPr>
                    </a:tc>
                    <a:tc>
                      <a:txBody>
                        <a:bodyPr/>
                        <a:lstStyle/>
                        <a:p>
                          <a:endParaRPr lang="en-US"/>
                        </a:p>
                      </a:txBody>
                      <a:tcPr anchor="ctr" anchorCtr="1">
                        <a:blipFill>
                          <a:blip r:embed="rId4"/>
                          <a:stretch>
                            <a:fillRect l="-72585" r="-180418" b="-2647"/>
                          </a:stretch>
                        </a:blipFill>
                      </a:tcPr>
                    </a:tc>
                    <a:tc>
                      <a:txBody>
                        <a:bodyPr/>
                        <a:lstStyle/>
                        <a:p>
                          <a:endParaRPr lang="en-US"/>
                        </a:p>
                      </a:txBody>
                      <a:tcPr anchor="ctr" anchorCtr="1">
                        <a:blipFill>
                          <a:blip r:embed="rId4"/>
                          <a:stretch>
                            <a:fillRect l="-95797" r="-145" b="-2647"/>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E661D2-EB9F-9FAE-8978-4EC63F86F3FB}"/>
                  </a:ext>
                </a:extLst>
              </p:cNvPr>
              <p:cNvSpPr txBox="1"/>
              <p:nvPr/>
            </p:nvSpPr>
            <p:spPr>
              <a:xfrm>
                <a:off x="2336823" y="2955620"/>
                <a:ext cx="2597127" cy="1712905"/>
              </a:xfrm>
              <a:prstGeom prst="rect">
                <a:avLst/>
              </a:prstGeom>
              <a:noFill/>
            </p:spPr>
            <p:txBody>
              <a:bodyPr wrap="square" rtlCol="0">
                <a:spAutoFit/>
              </a:bodyPr>
              <a:lstStyle/>
              <a:p>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freq</m:t>
                        </m:r>
                      </m:e>
                      <m:sub>
                        <m:r>
                          <m:rPr>
                            <m:sty m:val="p"/>
                          </m:rPr>
                          <a:rPr lang="en-US" sz="1600" b="0" i="0" smtClean="0">
                            <a:latin typeface="Cambria Math" panose="02040503050406030204" pitchFamily="18" charset="0"/>
                          </a:rPr>
                          <m:t>kd</m:t>
                        </m:r>
                      </m:sub>
                    </m:sSub>
                  </m:oMath>
                </a14:m>
                <a:r>
                  <a:rPr lang="en-VN" sz="1600">
                    <a:latin typeface="Times New Roman" panose="02020603050405020304" pitchFamily="18" charset="0"/>
                    <a:cs typeface="Times New Roman" panose="02020603050405020304" pitchFamily="18" charset="0"/>
                  </a:rPr>
                  <a:t> = 1+ log(</a:t>
                </a:r>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freq</m:t>
                        </m:r>
                      </m:e>
                      <m:sub>
                        <m:r>
                          <m:rPr>
                            <m:sty m:val="p"/>
                          </m:rPr>
                          <a:rPr lang="en-US" sz="1600" b="0" i="0" smtClean="0">
                            <a:latin typeface="Cambria Math" panose="02040503050406030204" pitchFamily="18" charset="0"/>
                          </a:rPr>
                          <m:t>kd</m:t>
                        </m:r>
                      </m:sub>
                    </m:sSub>
                  </m:oMath>
                </a14:m>
                <a:r>
                  <a:rPr lang="en-VN" sz="1600">
                    <a:latin typeface="Times New Roman" panose="02020603050405020304" pitchFamily="18" charset="0"/>
                    <a:cs typeface="Times New Roman" panose="02020603050405020304" pitchFamily="18" charset="0"/>
                  </a:rPr>
                  <a:t>)</a:t>
                </a:r>
              </a:p>
              <a:p>
                <a:endParaRPr lang="en-VN" sz="160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collect</m:t>
                        </m:r>
                      </m:e>
                      <m:sub>
                        <m:r>
                          <m:rPr>
                            <m:sty m:val="p"/>
                          </m:rPr>
                          <a:rPr lang="en-US" sz="1600" b="0" i="0" smtClean="0">
                            <a:latin typeface="Cambria Math" panose="02040503050406030204" pitchFamily="18" charset="0"/>
                          </a:rPr>
                          <m:t>k</m:t>
                        </m:r>
                      </m:sub>
                    </m:sSub>
                  </m:oMath>
                </a14:m>
                <a:r>
                  <a:rPr lang="en-VN" sz="1600">
                    <a:latin typeface="Times New Roman" panose="02020603050405020304" pitchFamily="18" charset="0"/>
                    <a:cs typeface="Times New Roman" panose="02020603050405020304" pitchFamily="18" charset="0"/>
                  </a:rPr>
                  <a:t>= log(</a:t>
                </a:r>
                <a14:m>
                  <m:oMath xmlns:m="http://schemas.openxmlformats.org/officeDocument/2006/math">
                    <m:f>
                      <m:fPr>
                        <m:ctrlPr>
                          <a:rPr lang="en-VN" sz="1600" i="1" smtClean="0">
                            <a:latin typeface="Cambria Math" panose="02040503050406030204" pitchFamily="18" charset="0"/>
                          </a:rPr>
                        </m:ctrlPr>
                      </m:fPr>
                      <m:num>
                        <m:r>
                          <m:rPr>
                            <m:sty m:val="p"/>
                          </m:rPr>
                          <a:rPr lang="en-US" sz="1600" b="0" i="0" smtClean="0">
                            <a:latin typeface="Cambria Math" panose="02040503050406030204" pitchFamily="18" charset="0"/>
                          </a:rPr>
                          <m:t>N</m:t>
                        </m:r>
                        <m:r>
                          <m:rPr>
                            <m:sty m:val="p"/>
                          </m:rPr>
                          <a:rPr lang="en-US" sz="1600" b="0" i="1" smtClean="0">
                            <a:latin typeface="Cambria Math" panose="02040503050406030204" pitchFamily="18" charset="0"/>
                          </a:rPr>
                          <m:t>d</m:t>
                        </m:r>
                        <m:r>
                          <m:rPr>
                            <m:sty m:val="p"/>
                          </m:rPr>
                          <a:rPr lang="en-US" sz="1600" b="0" i="0" smtClean="0">
                            <a:latin typeface="Cambria Math" panose="02040503050406030204" pitchFamily="18" charset="0"/>
                          </a:rPr>
                          <m:t>oc</m:t>
                        </m:r>
                        <m:r>
                          <a:rPr lang="en-US" sz="1600" b="0" i="1" smtClean="0">
                            <a:latin typeface="Cambria Math" panose="02040503050406030204" pitchFamily="18" charset="0"/>
                          </a:rPr>
                          <m:t>+1</m:t>
                        </m:r>
                      </m:num>
                      <m:den>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Doc</m:t>
                            </m:r>
                          </m:e>
                          <m:sub>
                            <m:r>
                              <m:rPr>
                                <m:sty m:val="p"/>
                              </m:rPr>
                              <a:rPr lang="en-US" sz="1600" b="0" i="0" smtClean="0">
                                <a:latin typeface="Cambria Math" panose="02040503050406030204" pitchFamily="18" charset="0"/>
                              </a:rPr>
                              <m:t>k</m:t>
                            </m:r>
                          </m:sub>
                        </m:sSub>
                        <m:r>
                          <a:rPr lang="en-US" sz="1600" b="0" i="1" smtClean="0">
                            <a:latin typeface="Cambria Math" panose="02040503050406030204" pitchFamily="18" charset="0"/>
                          </a:rPr>
                          <m:t>+1</m:t>
                        </m:r>
                      </m:den>
                    </m:f>
                  </m:oMath>
                </a14:m>
                <a:r>
                  <a:rPr lang="en-VN" sz="1600">
                    <a:latin typeface="Times New Roman" panose="02020603050405020304" pitchFamily="18" charset="0"/>
                    <a:cs typeface="Times New Roman" panose="02020603050405020304" pitchFamily="18" charset="0"/>
                  </a:rPr>
                  <a:t>)+1</a:t>
                </a:r>
              </a:p>
              <a:p>
                <a:endParaRPr lang="en-VN" sz="1600">
                  <a:latin typeface="Times New Roman" panose="02020603050405020304" pitchFamily="18" charset="0"/>
                  <a:cs typeface="Times New Roman" panose="02020603050405020304" pitchFamily="18" charset="0"/>
                </a:endParaRPr>
              </a:p>
              <a:p>
                <a14:m>
                  <m:oMath xmlns:m="http://schemas.openxmlformats.org/officeDocument/2006/math">
                    <m:r>
                      <m:rPr>
                        <m:sty m:val="p"/>
                      </m:rPr>
                      <a:rPr lang="en-US" sz="1600" b="0" i="0" smtClean="0">
                        <a:latin typeface="Cambria Math" panose="02040503050406030204" pitchFamily="18" charset="0"/>
                      </a:rPr>
                      <m:t>norm</m:t>
                    </m:r>
                  </m:oMath>
                </a14:m>
                <a:r>
                  <a:rPr lang="en-VN" sz="1600">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VN" sz="1600" i="1" smtClean="0">
                            <a:latin typeface="Cambria Math" panose="02040503050406030204" pitchFamily="18" charset="0"/>
                          </a:rPr>
                        </m:ctrlPr>
                      </m:radPr>
                      <m:deg/>
                      <m:e>
                        <m:nary>
                          <m:naryPr>
                            <m:chr m:val="∑"/>
                            <m:subHide m:val="on"/>
                            <m:supHide m:val="on"/>
                            <m:ctrlPr>
                              <a:rPr lang="en-VN" sz="1600" i="1" smtClean="0">
                                <a:latin typeface="Cambria Math" panose="02040503050406030204" pitchFamily="18" charset="0"/>
                                <a:ea typeface="Cambria Math" panose="02040503050406030204" pitchFamily="18" charset="0"/>
                              </a:rPr>
                            </m:ctrlPr>
                          </m:naryPr>
                          <m:sub/>
                          <m:sup/>
                          <m:e>
                            <m:sSubSup>
                              <m:sSubSupPr>
                                <m:ctrlPr>
                                  <a:rPr lang="en-US" sz="1600" i="1" smtClean="0">
                                    <a:latin typeface="Cambria Math" panose="02040503050406030204" pitchFamily="18" charset="0"/>
                                    <a:ea typeface="Cambria Math" panose="02040503050406030204" pitchFamily="18" charset="0"/>
                                  </a:rPr>
                                </m:ctrlPr>
                              </m:sSubSupPr>
                              <m:e>
                                <m:r>
                                  <m:rPr>
                                    <m:sty m:val="p"/>
                                  </m:rPr>
                                  <a:rPr lang="en-US" sz="1600" b="0" i="0" smtClean="0">
                                    <a:latin typeface="Cambria Math" panose="02040503050406030204" pitchFamily="18" charset="0"/>
                                    <a:ea typeface="Cambria Math" panose="02040503050406030204" pitchFamily="18" charset="0"/>
                                  </a:rPr>
                                  <m:t>w</m:t>
                                </m:r>
                              </m:e>
                              <m:sub>
                                <m:r>
                                  <m:rPr>
                                    <m:sty m:val="p"/>
                                  </m:rPr>
                                  <a:rPr lang="en-US" sz="1600" b="0" i="0" smtClean="0">
                                    <a:latin typeface="Cambria Math" panose="02040503050406030204" pitchFamily="18" charset="0"/>
                                    <a:ea typeface="Cambria Math" panose="02040503050406030204" pitchFamily="18" charset="0"/>
                                  </a:rPr>
                                  <m:t>j</m:t>
                                </m:r>
                              </m:sub>
                              <m:sup>
                                <m:r>
                                  <a:rPr lang="en-US" sz="1600" b="0" i="0" smtClean="0">
                                    <a:latin typeface="Cambria Math" panose="02040503050406030204" pitchFamily="18" charset="0"/>
                                    <a:ea typeface="Cambria Math" panose="02040503050406030204" pitchFamily="18" charset="0"/>
                                  </a:rPr>
                                  <m:t>2</m:t>
                                </m:r>
                              </m:sup>
                            </m:sSubSup>
                          </m:e>
                        </m:nary>
                      </m:e>
                    </m:rad>
                  </m:oMath>
                </a14:m>
                <a:endParaRPr lang="en-VN"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B3E661D2-EB9F-9FAE-8978-4EC63F86F3FB}"/>
                  </a:ext>
                </a:extLst>
              </p:cNvPr>
              <p:cNvSpPr txBox="1">
                <a:spLocks noRot="1" noChangeAspect="1" noMove="1" noResize="1" noEditPoints="1" noAdjustHandles="1" noChangeArrowheads="1" noChangeShapeType="1" noTextEdit="1"/>
              </p:cNvSpPr>
              <p:nvPr/>
            </p:nvSpPr>
            <p:spPr>
              <a:xfrm>
                <a:off x="2336823" y="2955620"/>
                <a:ext cx="2597127" cy="1712905"/>
              </a:xfrm>
              <a:prstGeom prst="rect">
                <a:avLst/>
              </a:prstGeom>
              <a:blipFill>
                <a:blip r:embed="rId5"/>
                <a:stretch>
                  <a:fillRect t="-10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CE32B28-2A79-D0F3-A24F-AD28C84032FC}"/>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93272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Freeform 26">
            <a:extLst>
              <a:ext uri="{FF2B5EF4-FFF2-40B4-BE49-F238E27FC236}">
                <a16:creationId xmlns:a16="http://schemas.microsoft.com/office/drawing/2014/main" id="{3D4C1C21-8DF8-840A-FCA8-C1080B4B9A00}"/>
              </a:ext>
            </a:extLst>
          </p:cNvPr>
          <p:cNvSpPr/>
          <p:nvPr/>
        </p:nvSpPr>
        <p:spPr>
          <a:xfrm>
            <a:off x="1323928" y="1804152"/>
            <a:ext cx="1679574" cy="1283901"/>
          </a:xfrm>
          <a:custGeom>
            <a:avLst/>
            <a:gdLst>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58393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85264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74" h="1283901" fill="none" extrusionOk="0">
                <a:moveTo>
                  <a:pt x="0" y="0"/>
                </a:moveTo>
                <a:cubicBezTo>
                  <a:pt x="230025" y="-1522"/>
                  <a:pt x="552639" y="74518"/>
                  <a:pt x="671829" y="0"/>
                </a:cubicBezTo>
                <a:cubicBezTo>
                  <a:pt x="955551" y="115519"/>
                  <a:pt x="1090128" y="104567"/>
                  <a:pt x="1343659" y="0"/>
                </a:cubicBezTo>
                <a:cubicBezTo>
                  <a:pt x="1479338" y="241316"/>
                  <a:pt x="1668039" y="551858"/>
                  <a:pt x="1679573" y="641950"/>
                </a:cubicBezTo>
                <a:cubicBezTo>
                  <a:pt x="1577666" y="886751"/>
                  <a:pt x="1489819" y="908878"/>
                  <a:pt x="1343659" y="1283901"/>
                </a:cubicBezTo>
                <a:cubicBezTo>
                  <a:pt x="924517" y="1326935"/>
                  <a:pt x="800065" y="1210470"/>
                  <a:pt x="644956" y="1283901"/>
                </a:cubicBezTo>
                <a:cubicBezTo>
                  <a:pt x="343348" y="1314221"/>
                  <a:pt x="158029" y="1111759"/>
                  <a:pt x="0" y="1283901"/>
                </a:cubicBezTo>
                <a:cubicBezTo>
                  <a:pt x="164242" y="970246"/>
                  <a:pt x="135313" y="949832"/>
                  <a:pt x="335913" y="641950"/>
                </a:cubicBezTo>
                <a:cubicBezTo>
                  <a:pt x="163586" y="395608"/>
                  <a:pt x="202055" y="307294"/>
                  <a:pt x="0" y="0"/>
                </a:cubicBezTo>
                <a:close/>
              </a:path>
              <a:path w="1679574" h="1283901" stroke="0" extrusionOk="0">
                <a:moveTo>
                  <a:pt x="0" y="0"/>
                </a:moveTo>
                <a:cubicBezTo>
                  <a:pt x="172817" y="177981"/>
                  <a:pt x="554590" y="-97321"/>
                  <a:pt x="658393" y="0"/>
                </a:cubicBezTo>
                <a:cubicBezTo>
                  <a:pt x="827558" y="121606"/>
                  <a:pt x="935658" y="19967"/>
                  <a:pt x="1343659" y="0"/>
                </a:cubicBezTo>
                <a:cubicBezTo>
                  <a:pt x="1544330" y="394333"/>
                  <a:pt x="1497330" y="520146"/>
                  <a:pt x="1679573" y="641950"/>
                </a:cubicBezTo>
                <a:cubicBezTo>
                  <a:pt x="1600083" y="763287"/>
                  <a:pt x="1299401" y="1153875"/>
                  <a:pt x="1343659" y="1283901"/>
                </a:cubicBezTo>
                <a:cubicBezTo>
                  <a:pt x="1309995" y="1407491"/>
                  <a:pt x="908822" y="1480126"/>
                  <a:pt x="685264" y="1283901"/>
                </a:cubicBezTo>
                <a:cubicBezTo>
                  <a:pt x="350723" y="1380082"/>
                  <a:pt x="115020" y="1219749"/>
                  <a:pt x="0" y="1283901"/>
                </a:cubicBezTo>
                <a:cubicBezTo>
                  <a:pt x="177924" y="988192"/>
                  <a:pt x="188634" y="919077"/>
                  <a:pt x="335913" y="641950"/>
                </a:cubicBezTo>
                <a:cubicBezTo>
                  <a:pt x="324590" y="506919"/>
                  <a:pt x="-38087" y="196501"/>
                  <a:pt x="0" y="0"/>
                </a:cubicBezTo>
                <a:close/>
              </a:path>
              <a:path w="1679574" h="1283901" fill="none" stroke="0" extrusionOk="0">
                <a:moveTo>
                  <a:pt x="0" y="0"/>
                </a:moveTo>
                <a:cubicBezTo>
                  <a:pt x="280606" y="139552"/>
                  <a:pt x="439673" y="-75787"/>
                  <a:pt x="671829" y="0"/>
                </a:cubicBezTo>
                <a:cubicBezTo>
                  <a:pt x="987230" y="-72420"/>
                  <a:pt x="1075558" y="-64933"/>
                  <a:pt x="1343659" y="0"/>
                </a:cubicBezTo>
                <a:cubicBezTo>
                  <a:pt x="1321400" y="146073"/>
                  <a:pt x="1696974" y="403821"/>
                  <a:pt x="1679573" y="641950"/>
                </a:cubicBezTo>
                <a:cubicBezTo>
                  <a:pt x="1480887" y="936530"/>
                  <a:pt x="1498549" y="1021611"/>
                  <a:pt x="1343659" y="1283901"/>
                </a:cubicBezTo>
                <a:cubicBezTo>
                  <a:pt x="1141966" y="1306143"/>
                  <a:pt x="928206" y="1335241"/>
                  <a:pt x="644956" y="1283901"/>
                </a:cubicBezTo>
                <a:cubicBezTo>
                  <a:pt x="542179" y="1338975"/>
                  <a:pt x="195778" y="1255698"/>
                  <a:pt x="0" y="1283901"/>
                </a:cubicBezTo>
                <a:cubicBezTo>
                  <a:pt x="193480" y="1020274"/>
                  <a:pt x="188554" y="965361"/>
                  <a:pt x="335913" y="641950"/>
                </a:cubicBezTo>
                <a:cubicBezTo>
                  <a:pt x="209102" y="357101"/>
                  <a:pt x="196327" y="313598"/>
                  <a:pt x="0" y="0"/>
                </a:cubicBezTo>
                <a:close/>
              </a:path>
              <a:path w="1679574" h="1283901" fill="none" stroke="0" extrusionOk="0">
                <a:moveTo>
                  <a:pt x="0" y="0"/>
                </a:moveTo>
                <a:cubicBezTo>
                  <a:pt x="323553" y="35858"/>
                  <a:pt x="440116" y="-26021"/>
                  <a:pt x="671829" y="0"/>
                </a:cubicBezTo>
                <a:cubicBezTo>
                  <a:pt x="904879" y="84197"/>
                  <a:pt x="1082117" y="51446"/>
                  <a:pt x="1343659" y="0"/>
                </a:cubicBezTo>
                <a:cubicBezTo>
                  <a:pt x="1464533" y="198070"/>
                  <a:pt x="1601946" y="485548"/>
                  <a:pt x="1679573" y="641950"/>
                </a:cubicBezTo>
                <a:cubicBezTo>
                  <a:pt x="1529814" y="937049"/>
                  <a:pt x="1503034" y="1005500"/>
                  <a:pt x="1343659" y="1283901"/>
                </a:cubicBezTo>
                <a:cubicBezTo>
                  <a:pt x="1006897" y="1242754"/>
                  <a:pt x="870524" y="1219271"/>
                  <a:pt x="644956" y="1283901"/>
                </a:cubicBezTo>
                <a:cubicBezTo>
                  <a:pt x="417541" y="1331511"/>
                  <a:pt x="225469" y="1272746"/>
                  <a:pt x="0" y="1283901"/>
                </a:cubicBezTo>
                <a:cubicBezTo>
                  <a:pt x="150418" y="1016321"/>
                  <a:pt x="162271" y="907893"/>
                  <a:pt x="335913" y="641950"/>
                </a:cubicBezTo>
                <a:cubicBezTo>
                  <a:pt x="195676" y="338163"/>
                  <a:pt x="198918" y="293129"/>
                  <a:pt x="0" y="0"/>
                </a:cubicBezTo>
                <a:close/>
              </a:path>
              <a:path w="1679574" h="1283901" fill="none" stroke="0" extrusionOk="0">
                <a:moveTo>
                  <a:pt x="0" y="0"/>
                </a:moveTo>
                <a:cubicBezTo>
                  <a:pt x="207466" y="-34778"/>
                  <a:pt x="538305" y="21689"/>
                  <a:pt x="671829" y="0"/>
                </a:cubicBezTo>
                <a:cubicBezTo>
                  <a:pt x="944329" y="21303"/>
                  <a:pt x="1060434" y="52190"/>
                  <a:pt x="1343659" y="0"/>
                </a:cubicBezTo>
                <a:cubicBezTo>
                  <a:pt x="1446342" y="163940"/>
                  <a:pt x="1637852" y="515913"/>
                  <a:pt x="1679573" y="641950"/>
                </a:cubicBezTo>
                <a:cubicBezTo>
                  <a:pt x="1547418" y="931908"/>
                  <a:pt x="1458843" y="963772"/>
                  <a:pt x="1343659" y="1283901"/>
                </a:cubicBezTo>
                <a:cubicBezTo>
                  <a:pt x="1051463" y="1353879"/>
                  <a:pt x="847382" y="1267534"/>
                  <a:pt x="644956" y="1283901"/>
                </a:cubicBezTo>
                <a:cubicBezTo>
                  <a:pt x="362719" y="1333024"/>
                  <a:pt x="193710" y="1140841"/>
                  <a:pt x="0" y="1283901"/>
                </a:cubicBezTo>
                <a:cubicBezTo>
                  <a:pt x="155501" y="977853"/>
                  <a:pt x="138973" y="948495"/>
                  <a:pt x="335913" y="641950"/>
                </a:cubicBezTo>
                <a:cubicBezTo>
                  <a:pt x="184939" y="358670"/>
                  <a:pt x="209769" y="294048"/>
                  <a:pt x="0" y="0"/>
                </a:cubicBezTo>
                <a:close/>
              </a:path>
              <a:path w="1679574" h="1283901" fill="none" stroke="0" extrusionOk="0">
                <a:moveTo>
                  <a:pt x="0" y="0"/>
                </a:moveTo>
                <a:cubicBezTo>
                  <a:pt x="217423" y="-10922"/>
                  <a:pt x="497241" y="82446"/>
                  <a:pt x="671829" y="0"/>
                </a:cubicBezTo>
                <a:cubicBezTo>
                  <a:pt x="959668" y="78765"/>
                  <a:pt x="1054500" y="72291"/>
                  <a:pt x="1343659" y="0"/>
                </a:cubicBezTo>
                <a:cubicBezTo>
                  <a:pt x="1447066" y="247771"/>
                  <a:pt x="1629627" y="564645"/>
                  <a:pt x="1679573" y="641950"/>
                </a:cubicBezTo>
                <a:cubicBezTo>
                  <a:pt x="1552676" y="898877"/>
                  <a:pt x="1491338" y="954588"/>
                  <a:pt x="1343659" y="1283901"/>
                </a:cubicBezTo>
                <a:cubicBezTo>
                  <a:pt x="979802" y="1314923"/>
                  <a:pt x="823893" y="1193727"/>
                  <a:pt x="644956" y="1283901"/>
                </a:cubicBezTo>
                <a:cubicBezTo>
                  <a:pt x="349419" y="1293270"/>
                  <a:pt x="156145" y="1188356"/>
                  <a:pt x="0" y="1283901"/>
                </a:cubicBezTo>
                <a:cubicBezTo>
                  <a:pt x="169757" y="971559"/>
                  <a:pt x="150186" y="941240"/>
                  <a:pt x="335913" y="641950"/>
                </a:cubicBezTo>
                <a:cubicBezTo>
                  <a:pt x="192889" y="378368"/>
                  <a:pt x="207207" y="287906"/>
                  <a:pt x="0" y="0"/>
                </a:cubicBezTo>
                <a:close/>
              </a:path>
              <a:path w="1679574" h="1283901" fill="none" stroke="0" extrusionOk="0">
                <a:moveTo>
                  <a:pt x="0" y="0"/>
                </a:moveTo>
                <a:cubicBezTo>
                  <a:pt x="233412" y="-9288"/>
                  <a:pt x="518946" y="76257"/>
                  <a:pt x="671829" y="0"/>
                </a:cubicBezTo>
                <a:cubicBezTo>
                  <a:pt x="952800" y="102975"/>
                  <a:pt x="1070960" y="89875"/>
                  <a:pt x="1343659" y="0"/>
                </a:cubicBezTo>
                <a:cubicBezTo>
                  <a:pt x="1467099" y="237933"/>
                  <a:pt x="1652309" y="539673"/>
                  <a:pt x="1679573" y="641950"/>
                </a:cubicBezTo>
                <a:cubicBezTo>
                  <a:pt x="1561990" y="893734"/>
                  <a:pt x="1496884" y="927420"/>
                  <a:pt x="1343659" y="1283901"/>
                </a:cubicBezTo>
                <a:cubicBezTo>
                  <a:pt x="970611" y="1320538"/>
                  <a:pt x="820780" y="1183040"/>
                  <a:pt x="644956" y="1283901"/>
                </a:cubicBezTo>
                <a:cubicBezTo>
                  <a:pt x="302297" y="1307036"/>
                  <a:pt x="141093" y="1155363"/>
                  <a:pt x="0" y="1283901"/>
                </a:cubicBezTo>
                <a:cubicBezTo>
                  <a:pt x="163563" y="967003"/>
                  <a:pt x="138622" y="949776"/>
                  <a:pt x="335913" y="641950"/>
                </a:cubicBezTo>
                <a:cubicBezTo>
                  <a:pt x="179654" y="387575"/>
                  <a:pt x="211156" y="306643"/>
                  <a:pt x="0" y="0"/>
                </a:cubicBezTo>
                <a:close/>
              </a:path>
            </a:pathLst>
          </a:custGeom>
          <a:solidFill>
            <a:srgbClr val="00B0F0">
              <a:alpha val="30000"/>
            </a:srgbClr>
          </a:solidFill>
          <a:ln>
            <a:solidFill>
              <a:schemeClr val="lt1">
                <a:hueOff val="0"/>
                <a:satOff val="0"/>
                <a:lumOff val="0"/>
                <a:alpha val="76000"/>
              </a:schemeClr>
            </a:solidFill>
            <a:prstDash val="lgDashDot"/>
            <a:extLst>
              <a:ext uri="{C807C97D-BFC1-408E-A445-0C87EB9F89A2}">
                <ask:lineSketchStyleProps xmlns:ask="http://schemas.microsoft.com/office/drawing/2018/sketchyshapes" sd="1219033472">
                  <a:custGeom>
                    <a:avLst/>
                    <a:gdLst>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58393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85264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74" h="1283901" fill="none" extrusionOk="0">
                        <a:moveTo>
                          <a:pt x="0" y="0"/>
                        </a:moveTo>
                        <a:cubicBezTo>
                          <a:pt x="251682" y="1981"/>
                          <a:pt x="543498" y="67042"/>
                          <a:pt x="671829" y="0"/>
                        </a:cubicBezTo>
                        <a:cubicBezTo>
                          <a:pt x="946189" y="101583"/>
                          <a:pt x="1088655" y="89312"/>
                          <a:pt x="1343659" y="0"/>
                        </a:cubicBezTo>
                        <a:cubicBezTo>
                          <a:pt x="1473245" y="231931"/>
                          <a:pt x="1653358" y="533875"/>
                          <a:pt x="1679573" y="641950"/>
                        </a:cubicBezTo>
                        <a:cubicBezTo>
                          <a:pt x="1566729" y="896327"/>
                          <a:pt x="1486892" y="922646"/>
                          <a:pt x="1343659" y="1283901"/>
                        </a:cubicBezTo>
                        <a:cubicBezTo>
                          <a:pt x="966468" y="1320046"/>
                          <a:pt x="805597" y="1214287"/>
                          <a:pt x="644956" y="1283901"/>
                        </a:cubicBezTo>
                        <a:cubicBezTo>
                          <a:pt x="354283" y="1314997"/>
                          <a:pt x="167311" y="1130679"/>
                          <a:pt x="0" y="1283901"/>
                        </a:cubicBezTo>
                        <a:cubicBezTo>
                          <a:pt x="164102" y="972146"/>
                          <a:pt x="140951" y="946540"/>
                          <a:pt x="335913" y="641950"/>
                        </a:cubicBezTo>
                        <a:cubicBezTo>
                          <a:pt x="170839" y="382640"/>
                          <a:pt x="196407" y="303097"/>
                          <a:pt x="0" y="0"/>
                        </a:cubicBezTo>
                        <a:close/>
                      </a:path>
                      <a:path w="1679574" h="1283901" stroke="0" extrusionOk="0">
                        <a:moveTo>
                          <a:pt x="0" y="0"/>
                        </a:moveTo>
                        <a:cubicBezTo>
                          <a:pt x="173218" y="168451"/>
                          <a:pt x="533782" y="-84978"/>
                          <a:pt x="658393" y="0"/>
                        </a:cubicBezTo>
                        <a:cubicBezTo>
                          <a:pt x="833791" y="111711"/>
                          <a:pt x="950629" y="19169"/>
                          <a:pt x="1343659" y="0"/>
                        </a:cubicBezTo>
                        <a:cubicBezTo>
                          <a:pt x="1528156" y="362307"/>
                          <a:pt x="1524399" y="505871"/>
                          <a:pt x="1679573" y="641950"/>
                        </a:cubicBezTo>
                        <a:cubicBezTo>
                          <a:pt x="1596230" y="785320"/>
                          <a:pt x="1330456" y="1155633"/>
                          <a:pt x="1343659" y="1283901"/>
                        </a:cubicBezTo>
                        <a:cubicBezTo>
                          <a:pt x="1283585" y="1384754"/>
                          <a:pt x="927296" y="1424342"/>
                          <a:pt x="685264" y="1283901"/>
                        </a:cubicBezTo>
                        <a:cubicBezTo>
                          <a:pt x="354340" y="1372820"/>
                          <a:pt x="120328" y="1226792"/>
                          <a:pt x="0" y="1283901"/>
                        </a:cubicBezTo>
                        <a:cubicBezTo>
                          <a:pt x="166154" y="984504"/>
                          <a:pt x="189131" y="929391"/>
                          <a:pt x="335913" y="641950"/>
                        </a:cubicBezTo>
                        <a:cubicBezTo>
                          <a:pt x="309264" y="497264"/>
                          <a:pt x="-17436" y="191969"/>
                          <a:pt x="0" y="0"/>
                        </a:cubicBezTo>
                        <a:close/>
                      </a:path>
                      <a:path w="1679574" h="1283901" fill="none" stroke="0" extrusionOk="0">
                        <a:moveTo>
                          <a:pt x="0" y="0"/>
                        </a:moveTo>
                        <a:cubicBezTo>
                          <a:pt x="292258" y="103224"/>
                          <a:pt x="450225" y="-42558"/>
                          <a:pt x="671829" y="0"/>
                        </a:cubicBezTo>
                        <a:cubicBezTo>
                          <a:pt x="968585" y="-58415"/>
                          <a:pt x="1072851" y="-60233"/>
                          <a:pt x="1343659" y="0"/>
                        </a:cubicBezTo>
                        <a:cubicBezTo>
                          <a:pt x="1335832" y="151606"/>
                          <a:pt x="1660727" y="439464"/>
                          <a:pt x="1679573" y="641950"/>
                        </a:cubicBezTo>
                        <a:cubicBezTo>
                          <a:pt x="1495256" y="928473"/>
                          <a:pt x="1493733" y="1008562"/>
                          <a:pt x="1343659" y="1283901"/>
                        </a:cubicBezTo>
                        <a:cubicBezTo>
                          <a:pt x="1123450" y="1309817"/>
                          <a:pt x="938977" y="1294936"/>
                          <a:pt x="644956" y="1283901"/>
                        </a:cubicBezTo>
                        <a:cubicBezTo>
                          <a:pt x="523642" y="1333658"/>
                          <a:pt x="210327" y="1303132"/>
                          <a:pt x="0" y="1283901"/>
                        </a:cubicBezTo>
                        <a:cubicBezTo>
                          <a:pt x="181375" y="1019889"/>
                          <a:pt x="178563" y="955008"/>
                          <a:pt x="335913" y="641950"/>
                        </a:cubicBezTo>
                        <a:cubicBezTo>
                          <a:pt x="204749" y="352932"/>
                          <a:pt x="193982" y="307865"/>
                          <a:pt x="0" y="0"/>
                        </a:cubicBezTo>
                        <a:close/>
                      </a:path>
                      <a:path w="1679574" h="1283901" fill="none" stroke="0" extrusionOk="0">
                        <a:moveTo>
                          <a:pt x="0" y="0"/>
                        </a:moveTo>
                        <a:cubicBezTo>
                          <a:pt x="305861" y="18356"/>
                          <a:pt x="462734" y="4226"/>
                          <a:pt x="671829" y="0"/>
                        </a:cubicBezTo>
                        <a:cubicBezTo>
                          <a:pt x="913393" y="75745"/>
                          <a:pt x="1067459" y="48156"/>
                          <a:pt x="1343659" y="0"/>
                        </a:cubicBezTo>
                        <a:cubicBezTo>
                          <a:pt x="1461131" y="201703"/>
                          <a:pt x="1618733" y="515532"/>
                          <a:pt x="1679573" y="641950"/>
                        </a:cubicBezTo>
                        <a:cubicBezTo>
                          <a:pt x="1533394" y="935385"/>
                          <a:pt x="1502721" y="1000798"/>
                          <a:pt x="1343659" y="1283901"/>
                        </a:cubicBezTo>
                        <a:cubicBezTo>
                          <a:pt x="1028720" y="1267722"/>
                          <a:pt x="866642" y="1223471"/>
                          <a:pt x="644956" y="1283901"/>
                        </a:cubicBezTo>
                        <a:cubicBezTo>
                          <a:pt x="409356" y="1321448"/>
                          <a:pt x="190424" y="1266738"/>
                          <a:pt x="0" y="1283901"/>
                        </a:cubicBezTo>
                        <a:cubicBezTo>
                          <a:pt x="159338" y="1013058"/>
                          <a:pt x="162865" y="928311"/>
                          <a:pt x="335913" y="641950"/>
                        </a:cubicBezTo>
                        <a:cubicBezTo>
                          <a:pt x="195015" y="344841"/>
                          <a:pt x="198469" y="294457"/>
                          <a:pt x="0" y="0"/>
                        </a:cubicBezTo>
                        <a:close/>
                      </a:path>
                      <a:path w="1679574" h="1283901" fill="none" stroke="0" extrusionOk="0">
                        <a:moveTo>
                          <a:pt x="0" y="0"/>
                        </a:moveTo>
                        <a:cubicBezTo>
                          <a:pt x="235082" y="-36934"/>
                          <a:pt x="522332" y="46558"/>
                          <a:pt x="671829" y="0"/>
                        </a:cubicBezTo>
                        <a:cubicBezTo>
                          <a:pt x="926208" y="35562"/>
                          <a:pt x="1039454" y="53818"/>
                          <a:pt x="1343659" y="0"/>
                        </a:cubicBezTo>
                        <a:cubicBezTo>
                          <a:pt x="1438851" y="192938"/>
                          <a:pt x="1635124" y="526159"/>
                          <a:pt x="1679573" y="641950"/>
                        </a:cubicBezTo>
                        <a:cubicBezTo>
                          <a:pt x="1549752" y="920312"/>
                          <a:pt x="1466829" y="972329"/>
                          <a:pt x="1343659" y="1283901"/>
                        </a:cubicBezTo>
                        <a:cubicBezTo>
                          <a:pt x="1019111" y="1327828"/>
                          <a:pt x="864288" y="1262807"/>
                          <a:pt x="644956" y="1283901"/>
                        </a:cubicBezTo>
                        <a:cubicBezTo>
                          <a:pt x="386023" y="1324849"/>
                          <a:pt x="194589" y="1184720"/>
                          <a:pt x="0" y="1283901"/>
                        </a:cubicBezTo>
                        <a:cubicBezTo>
                          <a:pt x="161919" y="975472"/>
                          <a:pt x="139195" y="945134"/>
                          <a:pt x="335913" y="641950"/>
                        </a:cubicBezTo>
                        <a:cubicBezTo>
                          <a:pt x="197125" y="369351"/>
                          <a:pt x="202665" y="293403"/>
                          <a:pt x="0" y="0"/>
                        </a:cubicBezTo>
                        <a:close/>
                      </a:path>
                      <a:path w="1679574" h="1283901" fill="none" stroke="0" extrusionOk="0">
                        <a:moveTo>
                          <a:pt x="0" y="0"/>
                        </a:moveTo>
                        <a:cubicBezTo>
                          <a:pt x="248078" y="-7993"/>
                          <a:pt x="521209" y="71947"/>
                          <a:pt x="671829" y="0"/>
                        </a:cubicBezTo>
                        <a:cubicBezTo>
                          <a:pt x="971324" y="92341"/>
                          <a:pt x="1054027" y="78284"/>
                          <a:pt x="1343659" y="0"/>
                        </a:cubicBezTo>
                        <a:cubicBezTo>
                          <a:pt x="1452816" y="239420"/>
                          <a:pt x="1639738" y="539404"/>
                          <a:pt x="1679573" y="641950"/>
                        </a:cubicBezTo>
                        <a:cubicBezTo>
                          <a:pt x="1561571" y="896740"/>
                          <a:pt x="1487313" y="943547"/>
                          <a:pt x="1343659" y="1283901"/>
                        </a:cubicBezTo>
                        <a:cubicBezTo>
                          <a:pt x="1018084" y="1321567"/>
                          <a:pt x="824208" y="1201888"/>
                          <a:pt x="644956" y="1283901"/>
                        </a:cubicBezTo>
                        <a:cubicBezTo>
                          <a:pt x="339991" y="1311320"/>
                          <a:pt x="151231" y="1193467"/>
                          <a:pt x="0" y="1283901"/>
                        </a:cubicBezTo>
                        <a:cubicBezTo>
                          <a:pt x="163598" y="975801"/>
                          <a:pt x="144431" y="946108"/>
                          <a:pt x="335913" y="641950"/>
                        </a:cubicBezTo>
                        <a:cubicBezTo>
                          <a:pt x="192357" y="375363"/>
                          <a:pt x="194285" y="300004"/>
                          <a:pt x="0" y="0"/>
                        </a:cubicBezTo>
                        <a:close/>
                      </a:path>
                    </a:pathLst>
                  </a:custGeom>
                  <ask:type>
                    <ask:lineSketchFreehand/>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Tách</a:t>
            </a:r>
            <a:r>
              <a:rPr lang="en-US" sz="1200">
                <a:solidFill>
                  <a:schemeClr val="tx1"/>
                </a:solidFill>
                <a:latin typeface="Arial" panose="020B0604020202020204" pitchFamily="34" charset="0"/>
                <a:cs typeface="Arial" panose="020B0604020202020204" pitchFamily="34" charset="0"/>
              </a:rPr>
              <a:t> term </a:t>
            </a:r>
            <a:r>
              <a:rPr lang="en-US" sz="1200" err="1">
                <a:solidFill>
                  <a:schemeClr val="tx1"/>
                </a:solidFill>
                <a:latin typeface="Arial" panose="020B0604020202020204" pitchFamily="34" charset="0"/>
                <a:cs typeface="Arial" panose="020B0604020202020204" pitchFamily="34" charset="0"/>
              </a:rPr>
              <a:t>trong</a:t>
            </a:r>
            <a:r>
              <a:rPr lang="en-US" sz="1200">
                <a:solidFill>
                  <a:schemeClr val="tx1"/>
                </a:solidFill>
                <a:latin typeface="Arial" panose="020B0604020202020204" pitchFamily="34" charset="0"/>
                <a:cs typeface="Arial" panose="020B0604020202020204" pitchFamily="34" charset="0"/>
              </a:rPr>
              <a:t> query</a:t>
            </a:r>
            <a:endParaRPr lang="en-US" sz="1200" kern="1200">
              <a:solidFill>
                <a:schemeClr val="tx1"/>
              </a:solidFill>
              <a:latin typeface="Arial" panose="020B0604020202020204" pitchFamily="34" charset="0"/>
              <a:cs typeface="Arial" panose="020B0604020202020204" pitchFamily="34" charset="0"/>
            </a:endParaRPr>
          </a:p>
        </p:txBody>
      </p:sp>
      <p:sp>
        <p:nvSpPr>
          <p:cNvPr id="4" name="Freeform 27">
            <a:extLst>
              <a:ext uri="{FF2B5EF4-FFF2-40B4-BE49-F238E27FC236}">
                <a16:creationId xmlns:a16="http://schemas.microsoft.com/office/drawing/2014/main" id="{FB272FD0-3D60-79B0-BA9C-EB85185B8DB7}"/>
              </a:ext>
            </a:extLst>
          </p:cNvPr>
          <p:cNvSpPr/>
          <p:nvPr/>
        </p:nvSpPr>
        <p:spPr>
          <a:xfrm>
            <a:off x="2564969" y="1813301"/>
            <a:ext cx="2114396" cy="1283901"/>
          </a:xfrm>
          <a:custGeom>
            <a:avLst/>
            <a:gdLst>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46923 w 2114396"/>
              <a:gd name="connsiteY1" fmla="*/ 0 h 1283901"/>
              <a:gd name="connsiteX2" fmla="*/ 1060016 w 2114396"/>
              <a:gd name="connsiteY2" fmla="*/ 0 h 1283901"/>
              <a:gd name="connsiteX3" fmla="*/ 1691516 w 2114396"/>
              <a:gd name="connsiteY3" fmla="*/ 0 h 1283901"/>
              <a:gd name="connsiteX4" fmla="*/ 1898727 w 2114396"/>
              <a:gd name="connsiteY4" fmla="*/ 314555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093847 w 2114396"/>
              <a:gd name="connsiteY8" fmla="*/ 1283901 h 1283901"/>
              <a:gd name="connsiteX9" fmla="*/ 496178 w 2114396"/>
              <a:gd name="connsiteY9" fmla="*/ 1283901 h 1283901"/>
              <a:gd name="connsiteX10" fmla="*/ 0 w 2114396"/>
              <a:gd name="connsiteY10" fmla="*/ 1283901 h 1283901"/>
              <a:gd name="connsiteX11" fmla="*/ 207209 w 2114396"/>
              <a:gd name="connsiteY11" fmla="*/ 969343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96" h="1283901" fill="none" extrusionOk="0">
                <a:moveTo>
                  <a:pt x="0" y="0"/>
                </a:moveTo>
                <a:cubicBezTo>
                  <a:pt x="182799" y="-180257"/>
                  <a:pt x="354959" y="92710"/>
                  <a:pt x="597668" y="0"/>
                </a:cubicBezTo>
                <a:cubicBezTo>
                  <a:pt x="664273" y="79778"/>
                  <a:pt x="1069156" y="111492"/>
                  <a:pt x="1110762" y="0"/>
                </a:cubicBezTo>
                <a:cubicBezTo>
                  <a:pt x="1251420" y="49510"/>
                  <a:pt x="1633080" y="-33778"/>
                  <a:pt x="1691516" y="0"/>
                </a:cubicBezTo>
                <a:cubicBezTo>
                  <a:pt x="1770160" y="150957"/>
                  <a:pt x="1749788" y="195097"/>
                  <a:pt x="1894499" y="308136"/>
                </a:cubicBezTo>
                <a:cubicBezTo>
                  <a:pt x="2010996" y="482631"/>
                  <a:pt x="1962744" y="548851"/>
                  <a:pt x="2114396" y="641950"/>
                </a:cubicBezTo>
                <a:cubicBezTo>
                  <a:pt x="2072409" y="662322"/>
                  <a:pt x="1833419" y="846387"/>
                  <a:pt x="1911412" y="950087"/>
                </a:cubicBezTo>
                <a:cubicBezTo>
                  <a:pt x="1929145" y="1108000"/>
                  <a:pt x="1735522" y="1234825"/>
                  <a:pt x="1691516" y="1283901"/>
                </a:cubicBezTo>
                <a:cubicBezTo>
                  <a:pt x="1458181" y="1416075"/>
                  <a:pt x="1244488" y="1222873"/>
                  <a:pt x="1178423" y="1283901"/>
                </a:cubicBezTo>
                <a:cubicBezTo>
                  <a:pt x="1222212" y="1336732"/>
                  <a:pt x="757651" y="1060127"/>
                  <a:pt x="597668" y="1283901"/>
                </a:cubicBezTo>
                <a:cubicBezTo>
                  <a:pt x="571780" y="1383040"/>
                  <a:pt x="134616" y="1264398"/>
                  <a:pt x="0" y="1283901"/>
                </a:cubicBezTo>
                <a:cubicBezTo>
                  <a:pt x="26677" y="1244967"/>
                  <a:pt x="151660" y="1016163"/>
                  <a:pt x="219895" y="950087"/>
                </a:cubicBezTo>
                <a:cubicBezTo>
                  <a:pt x="335336" y="750546"/>
                  <a:pt x="383569" y="728038"/>
                  <a:pt x="422878" y="641950"/>
                </a:cubicBezTo>
                <a:cubicBezTo>
                  <a:pt x="235940" y="462216"/>
                  <a:pt x="356074" y="373750"/>
                  <a:pt x="211439" y="320975"/>
                </a:cubicBezTo>
                <a:cubicBezTo>
                  <a:pt x="64997" y="247037"/>
                  <a:pt x="142531" y="169594"/>
                  <a:pt x="0" y="0"/>
                </a:cubicBezTo>
                <a:close/>
              </a:path>
              <a:path w="2114396" h="1283901" stroke="0" extrusionOk="0">
                <a:moveTo>
                  <a:pt x="0" y="0"/>
                </a:moveTo>
                <a:cubicBezTo>
                  <a:pt x="351437" y="-54675"/>
                  <a:pt x="255056" y="152778"/>
                  <a:pt x="546923" y="0"/>
                </a:cubicBezTo>
                <a:cubicBezTo>
                  <a:pt x="854627" y="-18056"/>
                  <a:pt x="867865" y="-32291"/>
                  <a:pt x="1060016" y="0"/>
                </a:cubicBezTo>
                <a:cubicBezTo>
                  <a:pt x="1333564" y="2091"/>
                  <a:pt x="1626956" y="117717"/>
                  <a:pt x="1691516" y="0"/>
                </a:cubicBezTo>
                <a:cubicBezTo>
                  <a:pt x="1845834" y="148153"/>
                  <a:pt x="1847835" y="314439"/>
                  <a:pt x="1898727" y="314555"/>
                </a:cubicBezTo>
                <a:cubicBezTo>
                  <a:pt x="2005007" y="409099"/>
                  <a:pt x="1933797" y="445571"/>
                  <a:pt x="2114396" y="641950"/>
                </a:cubicBezTo>
                <a:cubicBezTo>
                  <a:pt x="2040722" y="787219"/>
                  <a:pt x="2015680" y="817324"/>
                  <a:pt x="1911412" y="950087"/>
                </a:cubicBezTo>
                <a:cubicBezTo>
                  <a:pt x="1963383" y="983522"/>
                  <a:pt x="1689323" y="1034974"/>
                  <a:pt x="1691516" y="1283901"/>
                </a:cubicBezTo>
                <a:cubicBezTo>
                  <a:pt x="1395485" y="1328348"/>
                  <a:pt x="1253329" y="1350468"/>
                  <a:pt x="1093847" y="1283901"/>
                </a:cubicBezTo>
                <a:cubicBezTo>
                  <a:pt x="868175" y="1246849"/>
                  <a:pt x="743280" y="1129415"/>
                  <a:pt x="496178" y="1283901"/>
                </a:cubicBezTo>
                <a:cubicBezTo>
                  <a:pt x="442178" y="1453596"/>
                  <a:pt x="354380" y="1269453"/>
                  <a:pt x="0" y="1283901"/>
                </a:cubicBezTo>
                <a:cubicBezTo>
                  <a:pt x="-28334" y="1173324"/>
                  <a:pt x="154257" y="1010083"/>
                  <a:pt x="207209" y="969343"/>
                </a:cubicBezTo>
                <a:cubicBezTo>
                  <a:pt x="268041" y="757915"/>
                  <a:pt x="396523" y="732898"/>
                  <a:pt x="422878" y="641950"/>
                </a:cubicBezTo>
                <a:cubicBezTo>
                  <a:pt x="230075" y="528890"/>
                  <a:pt x="372747" y="313165"/>
                  <a:pt x="211439" y="320975"/>
                </a:cubicBezTo>
                <a:cubicBezTo>
                  <a:pt x="167658" y="193885"/>
                  <a:pt x="233523" y="123297"/>
                  <a:pt x="0" y="0"/>
                </a:cubicBezTo>
                <a:close/>
              </a:path>
              <a:path w="2114396" h="1283901" fill="none" stroke="0" extrusionOk="0">
                <a:moveTo>
                  <a:pt x="0" y="0"/>
                </a:moveTo>
                <a:cubicBezTo>
                  <a:pt x="183716" y="-97171"/>
                  <a:pt x="461854" y="-61398"/>
                  <a:pt x="597668" y="0"/>
                </a:cubicBezTo>
                <a:cubicBezTo>
                  <a:pt x="705635" y="133603"/>
                  <a:pt x="886163" y="-41249"/>
                  <a:pt x="1110762" y="0"/>
                </a:cubicBezTo>
                <a:cubicBezTo>
                  <a:pt x="1350162" y="54560"/>
                  <a:pt x="1477941" y="57414"/>
                  <a:pt x="1691516" y="0"/>
                </a:cubicBezTo>
                <a:cubicBezTo>
                  <a:pt x="1711499" y="147499"/>
                  <a:pt x="1812780" y="158694"/>
                  <a:pt x="1894499" y="308136"/>
                </a:cubicBezTo>
                <a:cubicBezTo>
                  <a:pt x="1912594" y="454881"/>
                  <a:pt x="2031403" y="562869"/>
                  <a:pt x="2114396" y="641950"/>
                </a:cubicBezTo>
                <a:cubicBezTo>
                  <a:pt x="1997499" y="689088"/>
                  <a:pt x="1999621" y="881052"/>
                  <a:pt x="1911412" y="950087"/>
                </a:cubicBezTo>
                <a:cubicBezTo>
                  <a:pt x="1804238" y="1006160"/>
                  <a:pt x="1682660" y="1209528"/>
                  <a:pt x="1691516" y="1283901"/>
                </a:cubicBezTo>
                <a:cubicBezTo>
                  <a:pt x="1453651" y="1250198"/>
                  <a:pt x="1304626" y="1191729"/>
                  <a:pt x="1178423" y="1283901"/>
                </a:cubicBezTo>
                <a:cubicBezTo>
                  <a:pt x="966184" y="1392191"/>
                  <a:pt x="761501" y="1375226"/>
                  <a:pt x="597668" y="1283901"/>
                </a:cubicBezTo>
                <a:cubicBezTo>
                  <a:pt x="333548" y="1351567"/>
                  <a:pt x="310275" y="1291745"/>
                  <a:pt x="0" y="1283901"/>
                </a:cubicBezTo>
                <a:cubicBezTo>
                  <a:pt x="-18137" y="1169477"/>
                  <a:pt x="192189" y="1053546"/>
                  <a:pt x="219895" y="950087"/>
                </a:cubicBezTo>
                <a:cubicBezTo>
                  <a:pt x="294191" y="746731"/>
                  <a:pt x="391401" y="719536"/>
                  <a:pt x="422878" y="641950"/>
                </a:cubicBezTo>
                <a:cubicBezTo>
                  <a:pt x="353772" y="463016"/>
                  <a:pt x="333081" y="392607"/>
                  <a:pt x="211439" y="320975"/>
                </a:cubicBezTo>
                <a:cubicBezTo>
                  <a:pt x="115182" y="316296"/>
                  <a:pt x="214734" y="49926"/>
                  <a:pt x="0" y="0"/>
                </a:cubicBezTo>
                <a:close/>
              </a:path>
              <a:path w="2114396" h="1283901" fill="none" stroke="0" extrusionOk="0">
                <a:moveTo>
                  <a:pt x="0" y="0"/>
                </a:moveTo>
                <a:cubicBezTo>
                  <a:pt x="231524" y="-43255"/>
                  <a:pt x="437924" y="-25139"/>
                  <a:pt x="597668" y="0"/>
                </a:cubicBezTo>
                <a:cubicBezTo>
                  <a:pt x="642522" y="20393"/>
                  <a:pt x="1016705" y="101413"/>
                  <a:pt x="1110762" y="0"/>
                </a:cubicBezTo>
                <a:cubicBezTo>
                  <a:pt x="1216902" y="43867"/>
                  <a:pt x="1620175" y="-13798"/>
                  <a:pt x="1691516" y="0"/>
                </a:cubicBezTo>
                <a:cubicBezTo>
                  <a:pt x="1797938" y="64897"/>
                  <a:pt x="1851977" y="218314"/>
                  <a:pt x="1894499" y="308136"/>
                </a:cubicBezTo>
                <a:cubicBezTo>
                  <a:pt x="2017268" y="405714"/>
                  <a:pt x="2042407" y="506201"/>
                  <a:pt x="2114396" y="641950"/>
                </a:cubicBezTo>
                <a:cubicBezTo>
                  <a:pt x="2095607" y="726116"/>
                  <a:pt x="1921931" y="906442"/>
                  <a:pt x="1911412" y="950087"/>
                </a:cubicBezTo>
                <a:cubicBezTo>
                  <a:pt x="1802408" y="1014395"/>
                  <a:pt x="1825999" y="1194743"/>
                  <a:pt x="1691516" y="1283901"/>
                </a:cubicBezTo>
                <a:cubicBezTo>
                  <a:pt x="1503110" y="1257749"/>
                  <a:pt x="1370779" y="1221381"/>
                  <a:pt x="1178423" y="1283901"/>
                </a:cubicBezTo>
                <a:cubicBezTo>
                  <a:pt x="1112291" y="1366816"/>
                  <a:pt x="904384" y="1272094"/>
                  <a:pt x="597668" y="1283901"/>
                </a:cubicBezTo>
                <a:cubicBezTo>
                  <a:pt x="602888" y="1184618"/>
                  <a:pt x="314478" y="1122057"/>
                  <a:pt x="0" y="1283901"/>
                </a:cubicBezTo>
                <a:cubicBezTo>
                  <a:pt x="94469" y="1215245"/>
                  <a:pt x="240947" y="1044525"/>
                  <a:pt x="219895" y="950087"/>
                </a:cubicBezTo>
                <a:cubicBezTo>
                  <a:pt x="325370" y="816510"/>
                  <a:pt x="364420" y="731383"/>
                  <a:pt x="422878" y="641950"/>
                </a:cubicBezTo>
                <a:cubicBezTo>
                  <a:pt x="272608" y="453220"/>
                  <a:pt x="316352" y="444740"/>
                  <a:pt x="211439" y="320975"/>
                </a:cubicBezTo>
                <a:cubicBezTo>
                  <a:pt x="52100" y="212532"/>
                  <a:pt x="118050" y="78250"/>
                  <a:pt x="0" y="0"/>
                </a:cubicBezTo>
                <a:close/>
              </a:path>
              <a:path w="2114396" h="1283901" fill="none" stroke="0" extrusionOk="0">
                <a:moveTo>
                  <a:pt x="0" y="0"/>
                </a:moveTo>
                <a:cubicBezTo>
                  <a:pt x="82977" y="-112542"/>
                  <a:pt x="399810" y="78530"/>
                  <a:pt x="597668" y="0"/>
                </a:cubicBezTo>
                <a:cubicBezTo>
                  <a:pt x="766847" y="40041"/>
                  <a:pt x="1005883" y="65215"/>
                  <a:pt x="1110762" y="0"/>
                </a:cubicBezTo>
                <a:cubicBezTo>
                  <a:pt x="1280064" y="13480"/>
                  <a:pt x="1611277" y="37584"/>
                  <a:pt x="1691516" y="0"/>
                </a:cubicBezTo>
                <a:cubicBezTo>
                  <a:pt x="1765712" y="157529"/>
                  <a:pt x="1795620" y="189756"/>
                  <a:pt x="1894499" y="308136"/>
                </a:cubicBezTo>
                <a:cubicBezTo>
                  <a:pt x="1986336" y="431252"/>
                  <a:pt x="2002045" y="502830"/>
                  <a:pt x="2114396" y="641950"/>
                </a:cubicBezTo>
                <a:cubicBezTo>
                  <a:pt x="2040986" y="729245"/>
                  <a:pt x="1918901" y="890234"/>
                  <a:pt x="1911412" y="950087"/>
                </a:cubicBezTo>
                <a:cubicBezTo>
                  <a:pt x="1882474" y="1026296"/>
                  <a:pt x="1742621" y="1205321"/>
                  <a:pt x="1691516" y="1283901"/>
                </a:cubicBezTo>
                <a:cubicBezTo>
                  <a:pt x="1512806" y="1371632"/>
                  <a:pt x="1254317" y="1267684"/>
                  <a:pt x="1178423" y="1283901"/>
                </a:cubicBezTo>
                <a:cubicBezTo>
                  <a:pt x="1057119" y="1358926"/>
                  <a:pt x="842658" y="1245191"/>
                  <a:pt x="597668" y="1283901"/>
                </a:cubicBezTo>
                <a:cubicBezTo>
                  <a:pt x="537850" y="1315942"/>
                  <a:pt x="199339" y="1245143"/>
                  <a:pt x="0" y="1283901"/>
                </a:cubicBezTo>
                <a:cubicBezTo>
                  <a:pt x="44497" y="1253073"/>
                  <a:pt x="201055" y="1107620"/>
                  <a:pt x="219895" y="950087"/>
                </a:cubicBezTo>
                <a:cubicBezTo>
                  <a:pt x="248644" y="789107"/>
                  <a:pt x="372285" y="770809"/>
                  <a:pt x="422878" y="641950"/>
                </a:cubicBezTo>
                <a:cubicBezTo>
                  <a:pt x="271310" y="487981"/>
                  <a:pt x="304021" y="428291"/>
                  <a:pt x="211439" y="320975"/>
                </a:cubicBezTo>
                <a:cubicBezTo>
                  <a:pt x="56363" y="219026"/>
                  <a:pt x="116678" y="147719"/>
                  <a:pt x="0" y="0"/>
                </a:cubicBezTo>
                <a:close/>
              </a:path>
              <a:path w="2114396" h="1283901" fill="none" stroke="0" extrusionOk="0">
                <a:moveTo>
                  <a:pt x="0" y="0"/>
                </a:moveTo>
                <a:cubicBezTo>
                  <a:pt x="150904" y="-147583"/>
                  <a:pt x="363211" y="52431"/>
                  <a:pt x="597668" y="0"/>
                </a:cubicBezTo>
                <a:cubicBezTo>
                  <a:pt x="701898" y="63975"/>
                  <a:pt x="1014224" y="96583"/>
                  <a:pt x="1110762" y="0"/>
                </a:cubicBezTo>
                <a:cubicBezTo>
                  <a:pt x="1257392" y="8567"/>
                  <a:pt x="1598752" y="19344"/>
                  <a:pt x="1691516" y="0"/>
                </a:cubicBezTo>
                <a:cubicBezTo>
                  <a:pt x="1781111" y="153568"/>
                  <a:pt x="1778511" y="185074"/>
                  <a:pt x="1894499" y="308136"/>
                </a:cubicBezTo>
                <a:cubicBezTo>
                  <a:pt x="2016061" y="459284"/>
                  <a:pt x="2000897" y="518587"/>
                  <a:pt x="2114396" y="641950"/>
                </a:cubicBezTo>
                <a:cubicBezTo>
                  <a:pt x="2078592" y="718453"/>
                  <a:pt x="1878178" y="863093"/>
                  <a:pt x="1911412" y="950087"/>
                </a:cubicBezTo>
                <a:cubicBezTo>
                  <a:pt x="1902154" y="1087599"/>
                  <a:pt x="1754750" y="1222695"/>
                  <a:pt x="1691516" y="1283901"/>
                </a:cubicBezTo>
                <a:cubicBezTo>
                  <a:pt x="1496066" y="1385596"/>
                  <a:pt x="1275620" y="1241212"/>
                  <a:pt x="1178423" y="1283901"/>
                </a:cubicBezTo>
                <a:cubicBezTo>
                  <a:pt x="1225395" y="1317378"/>
                  <a:pt x="799936" y="1150325"/>
                  <a:pt x="597668" y="1283901"/>
                </a:cubicBezTo>
                <a:cubicBezTo>
                  <a:pt x="548860" y="1364373"/>
                  <a:pt x="160575" y="1288819"/>
                  <a:pt x="0" y="1283901"/>
                </a:cubicBezTo>
                <a:cubicBezTo>
                  <a:pt x="66137" y="1234805"/>
                  <a:pt x="178960" y="1042683"/>
                  <a:pt x="219895" y="950087"/>
                </a:cubicBezTo>
                <a:cubicBezTo>
                  <a:pt x="305122" y="752439"/>
                  <a:pt x="377169" y="719198"/>
                  <a:pt x="422878" y="641950"/>
                </a:cubicBezTo>
                <a:cubicBezTo>
                  <a:pt x="262557" y="478185"/>
                  <a:pt x="353262" y="371226"/>
                  <a:pt x="211439" y="320975"/>
                </a:cubicBezTo>
                <a:cubicBezTo>
                  <a:pt x="55866" y="235945"/>
                  <a:pt x="111195" y="141191"/>
                  <a:pt x="0" y="0"/>
                </a:cubicBezTo>
                <a:close/>
              </a:path>
              <a:path w="2114396" h="1283901" fill="none" stroke="0" extrusionOk="0">
                <a:moveTo>
                  <a:pt x="0" y="0"/>
                </a:moveTo>
                <a:cubicBezTo>
                  <a:pt x="155345" y="-135605"/>
                  <a:pt x="370533" y="78238"/>
                  <a:pt x="597668" y="0"/>
                </a:cubicBezTo>
                <a:cubicBezTo>
                  <a:pt x="693551" y="53261"/>
                  <a:pt x="1049625" y="106221"/>
                  <a:pt x="1110762" y="0"/>
                </a:cubicBezTo>
                <a:cubicBezTo>
                  <a:pt x="1241815" y="38946"/>
                  <a:pt x="1624570" y="-27375"/>
                  <a:pt x="1691516" y="0"/>
                </a:cubicBezTo>
                <a:cubicBezTo>
                  <a:pt x="1762580" y="137907"/>
                  <a:pt x="1762465" y="197602"/>
                  <a:pt x="1894499" y="308136"/>
                </a:cubicBezTo>
                <a:cubicBezTo>
                  <a:pt x="2006369" y="467895"/>
                  <a:pt x="1981749" y="531254"/>
                  <a:pt x="2114396" y="641950"/>
                </a:cubicBezTo>
                <a:cubicBezTo>
                  <a:pt x="2036026" y="684779"/>
                  <a:pt x="1851765" y="858568"/>
                  <a:pt x="1911412" y="950087"/>
                </a:cubicBezTo>
                <a:cubicBezTo>
                  <a:pt x="1916760" y="1094314"/>
                  <a:pt x="1737501" y="1226944"/>
                  <a:pt x="1691516" y="1283901"/>
                </a:cubicBezTo>
                <a:cubicBezTo>
                  <a:pt x="1481750" y="1402507"/>
                  <a:pt x="1263259" y="1234868"/>
                  <a:pt x="1178423" y="1283901"/>
                </a:cubicBezTo>
                <a:cubicBezTo>
                  <a:pt x="1179766" y="1324348"/>
                  <a:pt x="789911" y="1143917"/>
                  <a:pt x="597668" y="1283901"/>
                </a:cubicBezTo>
                <a:cubicBezTo>
                  <a:pt x="548690" y="1373721"/>
                  <a:pt x="145313" y="1291867"/>
                  <a:pt x="0" y="1283901"/>
                </a:cubicBezTo>
                <a:cubicBezTo>
                  <a:pt x="33741" y="1249542"/>
                  <a:pt x="166442" y="1039111"/>
                  <a:pt x="219895" y="950087"/>
                </a:cubicBezTo>
                <a:cubicBezTo>
                  <a:pt x="334020" y="749841"/>
                  <a:pt x="384540" y="715894"/>
                  <a:pt x="422878" y="641950"/>
                </a:cubicBezTo>
                <a:cubicBezTo>
                  <a:pt x="222336" y="475132"/>
                  <a:pt x="334121" y="366230"/>
                  <a:pt x="211439" y="320975"/>
                </a:cubicBezTo>
                <a:cubicBezTo>
                  <a:pt x="76200" y="234131"/>
                  <a:pt x="138397" y="159260"/>
                  <a:pt x="0" y="0"/>
                </a:cubicBezTo>
                <a:close/>
              </a:path>
            </a:pathLst>
          </a:custGeom>
          <a:solidFill>
            <a:srgbClr val="6CAFD9"/>
          </a:solidFill>
          <a:ln cmpd="thickThin">
            <a:extLst>
              <a:ext uri="{C807C97D-BFC1-408E-A445-0C87EB9F89A2}">
                <ask:lineSketchStyleProps xmlns:ask="http://schemas.microsoft.com/office/drawing/2018/sketchyshapes" sd="1219033472">
                  <a:custGeom>
                    <a:avLst/>
                    <a:gdLst>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46923 w 2114396"/>
                      <a:gd name="connsiteY1" fmla="*/ 0 h 1283901"/>
                      <a:gd name="connsiteX2" fmla="*/ 1060016 w 2114396"/>
                      <a:gd name="connsiteY2" fmla="*/ 0 h 1283901"/>
                      <a:gd name="connsiteX3" fmla="*/ 1691516 w 2114396"/>
                      <a:gd name="connsiteY3" fmla="*/ 0 h 1283901"/>
                      <a:gd name="connsiteX4" fmla="*/ 1898727 w 2114396"/>
                      <a:gd name="connsiteY4" fmla="*/ 314555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093847 w 2114396"/>
                      <a:gd name="connsiteY8" fmla="*/ 1283901 h 1283901"/>
                      <a:gd name="connsiteX9" fmla="*/ 496178 w 2114396"/>
                      <a:gd name="connsiteY9" fmla="*/ 1283901 h 1283901"/>
                      <a:gd name="connsiteX10" fmla="*/ 0 w 2114396"/>
                      <a:gd name="connsiteY10" fmla="*/ 1283901 h 1283901"/>
                      <a:gd name="connsiteX11" fmla="*/ 207209 w 2114396"/>
                      <a:gd name="connsiteY11" fmla="*/ 969343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96" h="1283901" fill="none" extrusionOk="0">
                        <a:moveTo>
                          <a:pt x="0" y="0"/>
                        </a:moveTo>
                        <a:cubicBezTo>
                          <a:pt x="178445" y="-121356"/>
                          <a:pt x="396314" y="68562"/>
                          <a:pt x="597668" y="0"/>
                        </a:cubicBezTo>
                        <a:cubicBezTo>
                          <a:pt x="680625" y="50540"/>
                          <a:pt x="1061553" y="105842"/>
                          <a:pt x="1110762" y="0"/>
                        </a:cubicBezTo>
                        <a:cubicBezTo>
                          <a:pt x="1252295" y="28711"/>
                          <a:pt x="1624845" y="-28893"/>
                          <a:pt x="1691516" y="0"/>
                        </a:cubicBezTo>
                        <a:cubicBezTo>
                          <a:pt x="1774331" y="144336"/>
                          <a:pt x="1756474" y="194740"/>
                          <a:pt x="1894499" y="308136"/>
                        </a:cubicBezTo>
                        <a:cubicBezTo>
                          <a:pt x="2003374" y="467540"/>
                          <a:pt x="1976801" y="541438"/>
                          <a:pt x="2114396" y="641950"/>
                        </a:cubicBezTo>
                        <a:cubicBezTo>
                          <a:pt x="2067635" y="689620"/>
                          <a:pt x="1862929" y="848057"/>
                          <a:pt x="1911412" y="950087"/>
                        </a:cubicBezTo>
                        <a:cubicBezTo>
                          <a:pt x="1917108" y="1097637"/>
                          <a:pt x="1738670" y="1225319"/>
                          <a:pt x="1691516" y="1283901"/>
                        </a:cubicBezTo>
                        <a:cubicBezTo>
                          <a:pt x="1468606" y="1395148"/>
                          <a:pt x="1251375" y="1232011"/>
                          <a:pt x="1178423" y="1283901"/>
                        </a:cubicBezTo>
                        <a:cubicBezTo>
                          <a:pt x="1185804" y="1325325"/>
                          <a:pt x="760531" y="1119890"/>
                          <a:pt x="597668" y="1283901"/>
                        </a:cubicBezTo>
                        <a:cubicBezTo>
                          <a:pt x="542603" y="1364659"/>
                          <a:pt x="142494" y="1262669"/>
                          <a:pt x="0" y="1283901"/>
                        </a:cubicBezTo>
                        <a:cubicBezTo>
                          <a:pt x="28031" y="1240747"/>
                          <a:pt x="154175" y="1024084"/>
                          <a:pt x="219895" y="950087"/>
                        </a:cubicBezTo>
                        <a:cubicBezTo>
                          <a:pt x="320408" y="761759"/>
                          <a:pt x="381015" y="732473"/>
                          <a:pt x="422878" y="641950"/>
                        </a:cubicBezTo>
                        <a:cubicBezTo>
                          <a:pt x="255448" y="469695"/>
                          <a:pt x="351516" y="378232"/>
                          <a:pt x="211439" y="320975"/>
                        </a:cubicBezTo>
                        <a:cubicBezTo>
                          <a:pt x="86686" y="234875"/>
                          <a:pt x="139689" y="161893"/>
                          <a:pt x="0" y="0"/>
                        </a:cubicBezTo>
                        <a:close/>
                      </a:path>
                      <a:path w="2114396" h="1283901" stroke="0" extrusionOk="0">
                        <a:moveTo>
                          <a:pt x="0" y="0"/>
                        </a:moveTo>
                        <a:cubicBezTo>
                          <a:pt x="313351" y="-47117"/>
                          <a:pt x="263501" y="121176"/>
                          <a:pt x="546923" y="0"/>
                        </a:cubicBezTo>
                        <a:cubicBezTo>
                          <a:pt x="848582" y="-19790"/>
                          <a:pt x="869684" y="-26361"/>
                          <a:pt x="1060016" y="0"/>
                        </a:cubicBezTo>
                        <a:cubicBezTo>
                          <a:pt x="1299097" y="995"/>
                          <a:pt x="1611110" y="101298"/>
                          <a:pt x="1691516" y="0"/>
                        </a:cubicBezTo>
                        <a:cubicBezTo>
                          <a:pt x="1844630" y="147000"/>
                          <a:pt x="1841019" y="297780"/>
                          <a:pt x="1898727" y="314555"/>
                        </a:cubicBezTo>
                        <a:cubicBezTo>
                          <a:pt x="1992992" y="397213"/>
                          <a:pt x="1945215" y="460840"/>
                          <a:pt x="2114396" y="641950"/>
                        </a:cubicBezTo>
                        <a:cubicBezTo>
                          <a:pt x="2042533" y="785421"/>
                          <a:pt x="2011529" y="816392"/>
                          <a:pt x="1911412" y="950087"/>
                        </a:cubicBezTo>
                        <a:cubicBezTo>
                          <a:pt x="1951608" y="996097"/>
                          <a:pt x="1698491" y="1051349"/>
                          <a:pt x="1691516" y="1283901"/>
                        </a:cubicBezTo>
                        <a:cubicBezTo>
                          <a:pt x="1402623" y="1325031"/>
                          <a:pt x="1251568" y="1324051"/>
                          <a:pt x="1093847" y="1283901"/>
                        </a:cubicBezTo>
                        <a:cubicBezTo>
                          <a:pt x="883692" y="1264603"/>
                          <a:pt x="715622" y="1159341"/>
                          <a:pt x="496178" y="1283901"/>
                        </a:cubicBezTo>
                        <a:cubicBezTo>
                          <a:pt x="413759" y="1418657"/>
                          <a:pt x="318642" y="1263327"/>
                          <a:pt x="0" y="1283901"/>
                        </a:cubicBezTo>
                        <a:cubicBezTo>
                          <a:pt x="-26703" y="1172727"/>
                          <a:pt x="154538" y="1019733"/>
                          <a:pt x="207209" y="969343"/>
                        </a:cubicBezTo>
                        <a:cubicBezTo>
                          <a:pt x="266277" y="775742"/>
                          <a:pt x="388594" y="756338"/>
                          <a:pt x="422878" y="641950"/>
                        </a:cubicBezTo>
                        <a:cubicBezTo>
                          <a:pt x="248020" y="527489"/>
                          <a:pt x="366205" y="323351"/>
                          <a:pt x="211439" y="320975"/>
                        </a:cubicBezTo>
                        <a:cubicBezTo>
                          <a:pt x="146636" y="210428"/>
                          <a:pt x="204216" y="125572"/>
                          <a:pt x="0" y="0"/>
                        </a:cubicBezTo>
                        <a:close/>
                      </a:path>
                      <a:path w="2114396" h="1283901" fill="none" stroke="0" extrusionOk="0">
                        <a:moveTo>
                          <a:pt x="0" y="0"/>
                        </a:moveTo>
                        <a:cubicBezTo>
                          <a:pt x="179987" y="-82736"/>
                          <a:pt x="457087" y="-43494"/>
                          <a:pt x="597668" y="0"/>
                        </a:cubicBezTo>
                        <a:cubicBezTo>
                          <a:pt x="717523" y="74547"/>
                          <a:pt x="902072" y="-24202"/>
                          <a:pt x="1110762" y="0"/>
                        </a:cubicBezTo>
                        <a:cubicBezTo>
                          <a:pt x="1340251" y="46579"/>
                          <a:pt x="1505962" y="49580"/>
                          <a:pt x="1691516" y="0"/>
                        </a:cubicBezTo>
                        <a:cubicBezTo>
                          <a:pt x="1726274" y="142316"/>
                          <a:pt x="1813141" y="176718"/>
                          <a:pt x="1894499" y="308136"/>
                        </a:cubicBezTo>
                        <a:cubicBezTo>
                          <a:pt x="1942977" y="443610"/>
                          <a:pt x="2032665" y="543771"/>
                          <a:pt x="2114396" y="641950"/>
                        </a:cubicBezTo>
                        <a:cubicBezTo>
                          <a:pt x="2017771" y="706856"/>
                          <a:pt x="1988361" y="880030"/>
                          <a:pt x="1911412" y="950087"/>
                        </a:cubicBezTo>
                        <a:cubicBezTo>
                          <a:pt x="1816754" y="1007356"/>
                          <a:pt x="1697306" y="1203113"/>
                          <a:pt x="1691516" y="1283901"/>
                        </a:cubicBezTo>
                        <a:cubicBezTo>
                          <a:pt x="1483239" y="1284661"/>
                          <a:pt x="1304161" y="1197624"/>
                          <a:pt x="1178423" y="1283901"/>
                        </a:cubicBezTo>
                        <a:cubicBezTo>
                          <a:pt x="987191" y="1361681"/>
                          <a:pt x="767771" y="1359573"/>
                          <a:pt x="597668" y="1283901"/>
                        </a:cubicBezTo>
                        <a:cubicBezTo>
                          <a:pt x="352806" y="1346940"/>
                          <a:pt x="302374" y="1270075"/>
                          <a:pt x="0" y="1283901"/>
                        </a:cubicBezTo>
                        <a:cubicBezTo>
                          <a:pt x="4935" y="1173481"/>
                          <a:pt x="192483" y="1061153"/>
                          <a:pt x="219895" y="950087"/>
                        </a:cubicBezTo>
                        <a:cubicBezTo>
                          <a:pt x="284480" y="765322"/>
                          <a:pt x="381314" y="730027"/>
                          <a:pt x="422878" y="641950"/>
                        </a:cubicBezTo>
                        <a:cubicBezTo>
                          <a:pt x="347692" y="467204"/>
                          <a:pt x="331501" y="393944"/>
                          <a:pt x="211439" y="320975"/>
                        </a:cubicBezTo>
                        <a:cubicBezTo>
                          <a:pt x="108137" y="276522"/>
                          <a:pt x="180528" y="81949"/>
                          <a:pt x="0" y="0"/>
                        </a:cubicBezTo>
                        <a:close/>
                      </a:path>
                      <a:path w="2114396" h="1283901" fill="none" stroke="0" extrusionOk="0">
                        <a:moveTo>
                          <a:pt x="0" y="0"/>
                        </a:moveTo>
                        <a:cubicBezTo>
                          <a:pt x="197547" y="-45344"/>
                          <a:pt x="439853" y="-1224"/>
                          <a:pt x="597668" y="0"/>
                        </a:cubicBezTo>
                        <a:cubicBezTo>
                          <a:pt x="682782" y="15972"/>
                          <a:pt x="1001062" y="82350"/>
                          <a:pt x="1110762" y="0"/>
                        </a:cubicBezTo>
                        <a:cubicBezTo>
                          <a:pt x="1224512" y="25324"/>
                          <a:pt x="1611853" y="-10875"/>
                          <a:pt x="1691516" y="0"/>
                        </a:cubicBezTo>
                        <a:cubicBezTo>
                          <a:pt x="1785908" y="93763"/>
                          <a:pt x="1838166" y="212218"/>
                          <a:pt x="1894499" y="308136"/>
                        </a:cubicBezTo>
                        <a:cubicBezTo>
                          <a:pt x="2013939" y="410939"/>
                          <a:pt x="2035590" y="508475"/>
                          <a:pt x="2114396" y="641950"/>
                        </a:cubicBezTo>
                        <a:cubicBezTo>
                          <a:pt x="2081951" y="723673"/>
                          <a:pt x="1921388" y="899509"/>
                          <a:pt x="1911412" y="950087"/>
                        </a:cubicBezTo>
                        <a:cubicBezTo>
                          <a:pt x="1821327" y="1021502"/>
                          <a:pt x="1787623" y="1197272"/>
                          <a:pt x="1691516" y="1283901"/>
                        </a:cubicBezTo>
                        <a:cubicBezTo>
                          <a:pt x="1503910" y="1291983"/>
                          <a:pt x="1334689" y="1247562"/>
                          <a:pt x="1178423" y="1283901"/>
                        </a:cubicBezTo>
                        <a:cubicBezTo>
                          <a:pt x="1100313" y="1342756"/>
                          <a:pt x="854307" y="1273185"/>
                          <a:pt x="597668" y="1283901"/>
                        </a:cubicBezTo>
                        <a:cubicBezTo>
                          <a:pt x="551584" y="1237224"/>
                          <a:pt x="294655" y="1168465"/>
                          <a:pt x="0" y="1283901"/>
                        </a:cubicBezTo>
                        <a:cubicBezTo>
                          <a:pt x="79211" y="1208343"/>
                          <a:pt x="220080" y="1062596"/>
                          <a:pt x="219895" y="950087"/>
                        </a:cubicBezTo>
                        <a:cubicBezTo>
                          <a:pt x="298878" y="807188"/>
                          <a:pt x="363438" y="737218"/>
                          <a:pt x="422878" y="641950"/>
                        </a:cubicBezTo>
                        <a:cubicBezTo>
                          <a:pt x="275610" y="459847"/>
                          <a:pt x="314676" y="432159"/>
                          <a:pt x="211439" y="320975"/>
                        </a:cubicBezTo>
                        <a:cubicBezTo>
                          <a:pt x="67721" y="216272"/>
                          <a:pt x="118890" y="101113"/>
                          <a:pt x="0" y="0"/>
                        </a:cubicBezTo>
                        <a:close/>
                      </a:path>
                      <a:path w="2114396" h="1283901" fill="none" stroke="0" extrusionOk="0">
                        <a:moveTo>
                          <a:pt x="0" y="0"/>
                        </a:moveTo>
                        <a:cubicBezTo>
                          <a:pt x="112781" y="-86694"/>
                          <a:pt x="417109" y="58165"/>
                          <a:pt x="597668" y="0"/>
                        </a:cubicBezTo>
                        <a:cubicBezTo>
                          <a:pt x="745135" y="27025"/>
                          <a:pt x="993822" y="66952"/>
                          <a:pt x="1110762" y="0"/>
                        </a:cubicBezTo>
                        <a:cubicBezTo>
                          <a:pt x="1263684" y="6377"/>
                          <a:pt x="1603933" y="32842"/>
                          <a:pt x="1691516" y="0"/>
                        </a:cubicBezTo>
                        <a:cubicBezTo>
                          <a:pt x="1768322" y="149651"/>
                          <a:pt x="1793058" y="191220"/>
                          <a:pt x="1894499" y="308136"/>
                        </a:cubicBezTo>
                        <a:cubicBezTo>
                          <a:pt x="1991680" y="433757"/>
                          <a:pt x="2004192" y="506237"/>
                          <a:pt x="2114396" y="641950"/>
                        </a:cubicBezTo>
                        <a:cubicBezTo>
                          <a:pt x="2041421" y="726039"/>
                          <a:pt x="1908539" y="881618"/>
                          <a:pt x="1911412" y="950087"/>
                        </a:cubicBezTo>
                        <a:cubicBezTo>
                          <a:pt x="1881341" y="1031231"/>
                          <a:pt x="1737085" y="1215293"/>
                          <a:pt x="1691516" y="1283901"/>
                        </a:cubicBezTo>
                        <a:cubicBezTo>
                          <a:pt x="1500258" y="1368745"/>
                          <a:pt x="1258722" y="1265012"/>
                          <a:pt x="1178423" y="1283901"/>
                        </a:cubicBezTo>
                        <a:cubicBezTo>
                          <a:pt x="1078144" y="1321703"/>
                          <a:pt x="785967" y="1234746"/>
                          <a:pt x="597668" y="1283901"/>
                        </a:cubicBezTo>
                        <a:cubicBezTo>
                          <a:pt x="520584" y="1324246"/>
                          <a:pt x="203974" y="1251910"/>
                          <a:pt x="0" y="1283901"/>
                        </a:cubicBezTo>
                        <a:cubicBezTo>
                          <a:pt x="48917" y="1242287"/>
                          <a:pt x="196347" y="1101663"/>
                          <a:pt x="219895" y="950087"/>
                        </a:cubicBezTo>
                        <a:cubicBezTo>
                          <a:pt x="275397" y="785592"/>
                          <a:pt x="372096" y="768533"/>
                          <a:pt x="422878" y="641950"/>
                        </a:cubicBezTo>
                        <a:cubicBezTo>
                          <a:pt x="277286" y="486928"/>
                          <a:pt x="310135" y="403043"/>
                          <a:pt x="211439" y="320975"/>
                        </a:cubicBezTo>
                        <a:cubicBezTo>
                          <a:pt x="73789" y="223167"/>
                          <a:pt x="124223" y="143454"/>
                          <a:pt x="0" y="0"/>
                        </a:cubicBezTo>
                        <a:close/>
                      </a:path>
                      <a:path w="2114396" h="1283901" fill="none" stroke="0" extrusionOk="0">
                        <a:moveTo>
                          <a:pt x="0" y="0"/>
                        </a:moveTo>
                        <a:cubicBezTo>
                          <a:pt x="135382" y="-95229"/>
                          <a:pt x="386258" y="65994"/>
                          <a:pt x="597668" y="0"/>
                        </a:cubicBezTo>
                        <a:cubicBezTo>
                          <a:pt x="695007" y="33937"/>
                          <a:pt x="1011561" y="89252"/>
                          <a:pt x="1110762" y="0"/>
                        </a:cubicBezTo>
                        <a:cubicBezTo>
                          <a:pt x="1239771" y="17252"/>
                          <a:pt x="1600184" y="3510"/>
                          <a:pt x="1691516" y="0"/>
                        </a:cubicBezTo>
                        <a:cubicBezTo>
                          <a:pt x="1772218" y="140973"/>
                          <a:pt x="1767898" y="195498"/>
                          <a:pt x="1894499" y="308136"/>
                        </a:cubicBezTo>
                        <a:cubicBezTo>
                          <a:pt x="2019674" y="457983"/>
                          <a:pt x="1991535" y="516644"/>
                          <a:pt x="2114396" y="641950"/>
                        </a:cubicBezTo>
                        <a:cubicBezTo>
                          <a:pt x="2056374" y="702756"/>
                          <a:pt x="1871594" y="868577"/>
                          <a:pt x="1911412" y="950087"/>
                        </a:cubicBezTo>
                        <a:cubicBezTo>
                          <a:pt x="1896829" y="1075166"/>
                          <a:pt x="1737841" y="1220126"/>
                          <a:pt x="1691516" y="1283901"/>
                        </a:cubicBezTo>
                        <a:cubicBezTo>
                          <a:pt x="1489806" y="1381685"/>
                          <a:pt x="1266911" y="1247619"/>
                          <a:pt x="1178423" y="1283901"/>
                        </a:cubicBezTo>
                        <a:cubicBezTo>
                          <a:pt x="1163842" y="1320630"/>
                          <a:pt x="784230" y="1187794"/>
                          <a:pt x="597668" y="1283901"/>
                        </a:cubicBezTo>
                        <a:cubicBezTo>
                          <a:pt x="532737" y="1373339"/>
                          <a:pt x="158866" y="1264386"/>
                          <a:pt x="0" y="1283901"/>
                        </a:cubicBezTo>
                        <a:cubicBezTo>
                          <a:pt x="45085" y="1237449"/>
                          <a:pt x="172529" y="1053187"/>
                          <a:pt x="219895" y="950087"/>
                        </a:cubicBezTo>
                        <a:cubicBezTo>
                          <a:pt x="309739" y="768943"/>
                          <a:pt x="381287" y="725548"/>
                          <a:pt x="422878" y="641950"/>
                        </a:cubicBezTo>
                        <a:cubicBezTo>
                          <a:pt x="259052" y="478150"/>
                          <a:pt x="336686" y="389248"/>
                          <a:pt x="211439" y="320975"/>
                        </a:cubicBezTo>
                        <a:cubicBezTo>
                          <a:pt x="73929" y="231459"/>
                          <a:pt x="134489" y="149753"/>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Xác</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định</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vị</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trí</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của</a:t>
            </a:r>
            <a:r>
              <a:rPr lang="en-US" sz="1200">
                <a:solidFill>
                  <a:schemeClr val="tx1"/>
                </a:solidFill>
                <a:latin typeface="Arial" panose="020B0604020202020204" pitchFamily="34" charset="0"/>
                <a:cs typeface="Arial" panose="020B0604020202020204" pitchFamily="34" charset="0"/>
              </a:rPr>
              <a:t> term </a:t>
            </a:r>
            <a:r>
              <a:rPr lang="en-US" sz="1200" err="1">
                <a:solidFill>
                  <a:schemeClr val="tx1"/>
                </a:solidFill>
                <a:latin typeface="Arial" panose="020B0604020202020204" pitchFamily="34" charset="0"/>
                <a:cs typeface="Arial" panose="020B0604020202020204" pitchFamily="34" charset="0"/>
              </a:rPr>
              <a:t>trong</a:t>
            </a:r>
            <a:r>
              <a:rPr lang="en-US" sz="1200">
                <a:solidFill>
                  <a:schemeClr val="tx1"/>
                </a:solidFill>
                <a:latin typeface="Arial" panose="020B0604020202020204" pitchFamily="34" charset="0"/>
                <a:cs typeface="Arial" panose="020B0604020202020204" pitchFamily="34" charset="0"/>
              </a:rPr>
              <a:t> dictionary</a:t>
            </a:r>
            <a:endParaRPr lang="en-US" sz="1200" kern="1200">
              <a:solidFill>
                <a:schemeClr val="tx1"/>
              </a:solidFill>
              <a:latin typeface="Arial" panose="020B0604020202020204" pitchFamily="34" charset="0"/>
              <a:cs typeface="Arial" panose="020B0604020202020204" pitchFamily="34" charset="0"/>
            </a:endParaRPr>
          </a:p>
        </p:txBody>
      </p:sp>
      <p:sp>
        <p:nvSpPr>
          <p:cNvPr id="5" name="Freeform 28">
            <a:extLst>
              <a:ext uri="{FF2B5EF4-FFF2-40B4-BE49-F238E27FC236}">
                <a16:creationId xmlns:a16="http://schemas.microsoft.com/office/drawing/2014/main" id="{7E4D1F80-76B6-E71A-0E87-638C6588B695}"/>
              </a:ext>
            </a:extLst>
          </p:cNvPr>
          <p:cNvSpPr/>
          <p:nvPr/>
        </p:nvSpPr>
        <p:spPr>
          <a:xfrm>
            <a:off x="4135266" y="1813301"/>
            <a:ext cx="1737468" cy="1283901"/>
          </a:xfrm>
          <a:custGeom>
            <a:avLst/>
            <a:gdLst>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49425 w 1737468"/>
              <a:gd name="connsiteY1" fmla="*/ 0 h 1283901"/>
              <a:gd name="connsiteX2" fmla="*/ 871050 w 1737468"/>
              <a:gd name="connsiteY2" fmla="*/ 0 h 1283901"/>
              <a:gd name="connsiteX3" fmla="*/ 1389974 w 1737468"/>
              <a:gd name="connsiteY3" fmla="*/ 0 h 1283901"/>
              <a:gd name="connsiteX4" fmla="*/ 1560246 w 1737468"/>
              <a:gd name="connsiteY4" fmla="*/ 314555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898849 w 1737468"/>
              <a:gd name="connsiteY8" fmla="*/ 1283901 h 1283901"/>
              <a:gd name="connsiteX9" fmla="*/ 407726 w 1737468"/>
              <a:gd name="connsiteY9" fmla="*/ 1283901 h 1283901"/>
              <a:gd name="connsiteX10" fmla="*/ 0 w 1737468"/>
              <a:gd name="connsiteY10" fmla="*/ 1283901 h 1283901"/>
              <a:gd name="connsiteX11" fmla="*/ 170271 w 1737468"/>
              <a:gd name="connsiteY11" fmla="*/ 969343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7468" h="1283901" fill="none" extrusionOk="0">
                <a:moveTo>
                  <a:pt x="0" y="0"/>
                </a:moveTo>
                <a:cubicBezTo>
                  <a:pt x="149721" y="-150270"/>
                  <a:pt x="297806" y="79748"/>
                  <a:pt x="491124" y="0"/>
                </a:cubicBezTo>
                <a:cubicBezTo>
                  <a:pt x="547615" y="61637"/>
                  <a:pt x="835456" y="68396"/>
                  <a:pt x="912749" y="0"/>
                </a:cubicBezTo>
                <a:cubicBezTo>
                  <a:pt x="1028211" y="42184"/>
                  <a:pt x="1326522" y="-19105"/>
                  <a:pt x="1389974" y="0"/>
                </a:cubicBezTo>
                <a:cubicBezTo>
                  <a:pt x="1447025" y="161272"/>
                  <a:pt x="1443734" y="194413"/>
                  <a:pt x="1556771" y="308136"/>
                </a:cubicBezTo>
                <a:cubicBezTo>
                  <a:pt x="1657125" y="486274"/>
                  <a:pt x="1610434" y="546105"/>
                  <a:pt x="1737467" y="641950"/>
                </a:cubicBezTo>
                <a:cubicBezTo>
                  <a:pt x="1706524" y="647966"/>
                  <a:pt x="1547113" y="849587"/>
                  <a:pt x="1570670" y="950087"/>
                </a:cubicBezTo>
                <a:cubicBezTo>
                  <a:pt x="1563560" y="1080237"/>
                  <a:pt x="1420255" y="1248621"/>
                  <a:pt x="1389974" y="1283901"/>
                </a:cubicBezTo>
                <a:cubicBezTo>
                  <a:pt x="1201783" y="1397479"/>
                  <a:pt x="1028014" y="1237472"/>
                  <a:pt x="968348" y="1283901"/>
                </a:cubicBezTo>
                <a:cubicBezTo>
                  <a:pt x="973890" y="1320871"/>
                  <a:pt x="625691" y="1154767"/>
                  <a:pt x="491124" y="1283901"/>
                </a:cubicBezTo>
                <a:cubicBezTo>
                  <a:pt x="470407" y="1374068"/>
                  <a:pt x="110725" y="1260101"/>
                  <a:pt x="0" y="1283901"/>
                </a:cubicBezTo>
                <a:cubicBezTo>
                  <a:pt x="29344" y="1210135"/>
                  <a:pt x="110197" y="977826"/>
                  <a:pt x="180695" y="950087"/>
                </a:cubicBezTo>
                <a:cubicBezTo>
                  <a:pt x="265383" y="765242"/>
                  <a:pt x="335432" y="696122"/>
                  <a:pt x="347492" y="641950"/>
                </a:cubicBezTo>
                <a:cubicBezTo>
                  <a:pt x="180964" y="461044"/>
                  <a:pt x="273206" y="400405"/>
                  <a:pt x="173746" y="320975"/>
                </a:cubicBezTo>
                <a:cubicBezTo>
                  <a:pt x="64400" y="237070"/>
                  <a:pt x="127909" y="195994"/>
                  <a:pt x="0" y="0"/>
                </a:cubicBezTo>
                <a:close/>
              </a:path>
              <a:path w="1737468" h="1283901" stroke="0" extrusionOk="0">
                <a:moveTo>
                  <a:pt x="0" y="0"/>
                </a:moveTo>
                <a:cubicBezTo>
                  <a:pt x="265952" y="-47274"/>
                  <a:pt x="214345" y="118180"/>
                  <a:pt x="449425" y="0"/>
                </a:cubicBezTo>
                <a:cubicBezTo>
                  <a:pt x="700497" y="-19812"/>
                  <a:pt x="712700" y="-31521"/>
                  <a:pt x="871050" y="0"/>
                </a:cubicBezTo>
                <a:cubicBezTo>
                  <a:pt x="1126275" y="2773"/>
                  <a:pt x="1337944" y="109394"/>
                  <a:pt x="1389974" y="0"/>
                </a:cubicBezTo>
                <a:cubicBezTo>
                  <a:pt x="1537676" y="166807"/>
                  <a:pt x="1515202" y="298110"/>
                  <a:pt x="1560246" y="314555"/>
                </a:cubicBezTo>
                <a:cubicBezTo>
                  <a:pt x="1669655" y="428651"/>
                  <a:pt x="1589703" y="454401"/>
                  <a:pt x="1737467" y="641950"/>
                </a:cubicBezTo>
                <a:cubicBezTo>
                  <a:pt x="1670257" y="790508"/>
                  <a:pt x="1669878" y="819433"/>
                  <a:pt x="1570670" y="950087"/>
                </a:cubicBezTo>
                <a:cubicBezTo>
                  <a:pt x="1583766" y="1029630"/>
                  <a:pt x="1394223" y="1061469"/>
                  <a:pt x="1389974" y="1283901"/>
                </a:cubicBezTo>
                <a:cubicBezTo>
                  <a:pt x="1146573" y="1324506"/>
                  <a:pt x="1030435" y="1345107"/>
                  <a:pt x="898849" y="1283901"/>
                </a:cubicBezTo>
                <a:cubicBezTo>
                  <a:pt x="694563" y="1236939"/>
                  <a:pt x="627071" y="1124931"/>
                  <a:pt x="407726" y="1283901"/>
                </a:cubicBezTo>
                <a:cubicBezTo>
                  <a:pt x="388438" y="1468881"/>
                  <a:pt x="258937" y="1260652"/>
                  <a:pt x="0" y="1283901"/>
                </a:cubicBezTo>
                <a:cubicBezTo>
                  <a:pt x="-22337" y="1170071"/>
                  <a:pt x="126690" y="1016786"/>
                  <a:pt x="170271" y="969343"/>
                </a:cubicBezTo>
                <a:cubicBezTo>
                  <a:pt x="222303" y="748665"/>
                  <a:pt x="333865" y="715503"/>
                  <a:pt x="347492" y="641950"/>
                </a:cubicBezTo>
                <a:cubicBezTo>
                  <a:pt x="156699" y="530700"/>
                  <a:pt x="300051" y="334293"/>
                  <a:pt x="173746" y="320975"/>
                </a:cubicBezTo>
                <a:cubicBezTo>
                  <a:pt x="142905" y="194326"/>
                  <a:pt x="142917" y="128340"/>
                  <a:pt x="0" y="0"/>
                </a:cubicBezTo>
                <a:close/>
              </a:path>
              <a:path w="1737468" h="1283901" fill="none" stroke="0" extrusionOk="0">
                <a:moveTo>
                  <a:pt x="0" y="0"/>
                </a:moveTo>
                <a:cubicBezTo>
                  <a:pt x="163512" y="-118429"/>
                  <a:pt x="385468" y="-60170"/>
                  <a:pt x="491124" y="0"/>
                </a:cubicBezTo>
                <a:cubicBezTo>
                  <a:pt x="589003" y="50864"/>
                  <a:pt x="709960" y="-20942"/>
                  <a:pt x="912749" y="0"/>
                </a:cubicBezTo>
                <a:cubicBezTo>
                  <a:pt x="1087753" y="22538"/>
                  <a:pt x="1210873" y="61766"/>
                  <a:pt x="1389974" y="0"/>
                </a:cubicBezTo>
                <a:cubicBezTo>
                  <a:pt x="1428146" y="134356"/>
                  <a:pt x="1488396" y="153695"/>
                  <a:pt x="1556771" y="308136"/>
                </a:cubicBezTo>
                <a:cubicBezTo>
                  <a:pt x="1571104" y="447357"/>
                  <a:pt x="1666879" y="579978"/>
                  <a:pt x="1737467" y="641950"/>
                </a:cubicBezTo>
                <a:cubicBezTo>
                  <a:pt x="1621055" y="672299"/>
                  <a:pt x="1670478" y="880041"/>
                  <a:pt x="1570670" y="950087"/>
                </a:cubicBezTo>
                <a:cubicBezTo>
                  <a:pt x="1460322" y="1019479"/>
                  <a:pt x="1376881" y="1217983"/>
                  <a:pt x="1389974" y="1283901"/>
                </a:cubicBezTo>
                <a:cubicBezTo>
                  <a:pt x="1216690" y="1283175"/>
                  <a:pt x="1071406" y="1231695"/>
                  <a:pt x="968348" y="1283901"/>
                </a:cubicBezTo>
                <a:cubicBezTo>
                  <a:pt x="812642" y="1380700"/>
                  <a:pt x="604444" y="1352667"/>
                  <a:pt x="491124" y="1283901"/>
                </a:cubicBezTo>
                <a:cubicBezTo>
                  <a:pt x="282044" y="1348648"/>
                  <a:pt x="265775" y="1313859"/>
                  <a:pt x="0" y="1283901"/>
                </a:cubicBezTo>
                <a:cubicBezTo>
                  <a:pt x="-3583" y="1152515"/>
                  <a:pt x="155807" y="1048760"/>
                  <a:pt x="180695" y="950087"/>
                </a:cubicBezTo>
                <a:cubicBezTo>
                  <a:pt x="248331" y="748160"/>
                  <a:pt x="337091" y="708719"/>
                  <a:pt x="347492" y="641950"/>
                </a:cubicBezTo>
                <a:cubicBezTo>
                  <a:pt x="280943" y="473042"/>
                  <a:pt x="270966" y="389557"/>
                  <a:pt x="173746" y="320975"/>
                </a:cubicBezTo>
                <a:cubicBezTo>
                  <a:pt x="93625" y="281319"/>
                  <a:pt x="166142" y="61442"/>
                  <a:pt x="0" y="0"/>
                </a:cubicBezTo>
                <a:close/>
              </a:path>
              <a:path w="1737468" h="1283901" fill="none" stroke="0" extrusionOk="0">
                <a:moveTo>
                  <a:pt x="0" y="0"/>
                </a:moveTo>
                <a:cubicBezTo>
                  <a:pt x="158049" y="-46361"/>
                  <a:pt x="335498" y="-28797"/>
                  <a:pt x="491124" y="0"/>
                </a:cubicBezTo>
                <a:cubicBezTo>
                  <a:pt x="529627" y="-4635"/>
                  <a:pt x="831898" y="118671"/>
                  <a:pt x="912749" y="0"/>
                </a:cubicBezTo>
                <a:cubicBezTo>
                  <a:pt x="1004618" y="30289"/>
                  <a:pt x="1324155" y="16621"/>
                  <a:pt x="1389974" y="0"/>
                </a:cubicBezTo>
                <a:cubicBezTo>
                  <a:pt x="1464502" y="92278"/>
                  <a:pt x="1523290" y="211438"/>
                  <a:pt x="1556771" y="308136"/>
                </a:cubicBezTo>
                <a:cubicBezTo>
                  <a:pt x="1670226" y="420969"/>
                  <a:pt x="1686430" y="506064"/>
                  <a:pt x="1737467" y="641950"/>
                </a:cubicBezTo>
                <a:cubicBezTo>
                  <a:pt x="1735798" y="709889"/>
                  <a:pt x="1589248" y="898148"/>
                  <a:pt x="1570670" y="950087"/>
                </a:cubicBezTo>
                <a:cubicBezTo>
                  <a:pt x="1507467" y="1018066"/>
                  <a:pt x="1473464" y="1198005"/>
                  <a:pt x="1389974" y="1283901"/>
                </a:cubicBezTo>
                <a:cubicBezTo>
                  <a:pt x="1242491" y="1295765"/>
                  <a:pt x="1102671" y="1246630"/>
                  <a:pt x="968348" y="1283901"/>
                </a:cubicBezTo>
                <a:cubicBezTo>
                  <a:pt x="902260" y="1348804"/>
                  <a:pt x="702767" y="1273490"/>
                  <a:pt x="491124" y="1283901"/>
                </a:cubicBezTo>
                <a:cubicBezTo>
                  <a:pt x="458265" y="1296638"/>
                  <a:pt x="237089" y="1252010"/>
                  <a:pt x="0" y="1283901"/>
                </a:cubicBezTo>
                <a:cubicBezTo>
                  <a:pt x="133501" y="1219454"/>
                  <a:pt x="176849" y="1072590"/>
                  <a:pt x="180695" y="950087"/>
                </a:cubicBezTo>
                <a:cubicBezTo>
                  <a:pt x="285647" y="796560"/>
                  <a:pt x="314679" y="683602"/>
                  <a:pt x="347492" y="641950"/>
                </a:cubicBezTo>
                <a:cubicBezTo>
                  <a:pt x="227265" y="453038"/>
                  <a:pt x="246087" y="440494"/>
                  <a:pt x="173746" y="320975"/>
                </a:cubicBezTo>
                <a:cubicBezTo>
                  <a:pt x="-13851" y="201782"/>
                  <a:pt x="99361" y="61163"/>
                  <a:pt x="0" y="0"/>
                </a:cubicBezTo>
                <a:close/>
              </a:path>
              <a:path w="1737468" h="1283901" fill="none" stroke="0" extrusionOk="0">
                <a:moveTo>
                  <a:pt x="0" y="0"/>
                </a:moveTo>
                <a:cubicBezTo>
                  <a:pt x="106972" y="-88982"/>
                  <a:pt x="312489" y="81944"/>
                  <a:pt x="491124" y="0"/>
                </a:cubicBezTo>
                <a:cubicBezTo>
                  <a:pt x="617571" y="10929"/>
                  <a:pt x="817362" y="38498"/>
                  <a:pt x="912749" y="0"/>
                </a:cubicBezTo>
                <a:cubicBezTo>
                  <a:pt x="1045494" y="12543"/>
                  <a:pt x="1322111" y="31276"/>
                  <a:pt x="1389974" y="0"/>
                </a:cubicBezTo>
                <a:cubicBezTo>
                  <a:pt x="1447942" y="160734"/>
                  <a:pt x="1484518" y="193892"/>
                  <a:pt x="1556771" y="308136"/>
                </a:cubicBezTo>
                <a:cubicBezTo>
                  <a:pt x="1633600" y="456111"/>
                  <a:pt x="1647103" y="506488"/>
                  <a:pt x="1737467" y="641950"/>
                </a:cubicBezTo>
                <a:cubicBezTo>
                  <a:pt x="1691157" y="707004"/>
                  <a:pt x="1565081" y="875098"/>
                  <a:pt x="1570670" y="950087"/>
                </a:cubicBezTo>
                <a:cubicBezTo>
                  <a:pt x="1536884" y="1045883"/>
                  <a:pt x="1430685" y="1216761"/>
                  <a:pt x="1389974" y="1283901"/>
                </a:cubicBezTo>
                <a:cubicBezTo>
                  <a:pt x="1254750" y="1361381"/>
                  <a:pt x="1029706" y="1282471"/>
                  <a:pt x="968348" y="1283901"/>
                </a:cubicBezTo>
                <a:cubicBezTo>
                  <a:pt x="865960" y="1341416"/>
                  <a:pt x="726061" y="1256739"/>
                  <a:pt x="491124" y="1283901"/>
                </a:cubicBezTo>
                <a:cubicBezTo>
                  <a:pt x="528332" y="1355420"/>
                  <a:pt x="166000" y="1212809"/>
                  <a:pt x="0" y="1283901"/>
                </a:cubicBezTo>
                <a:cubicBezTo>
                  <a:pt x="27243" y="1217074"/>
                  <a:pt x="155440" y="1073530"/>
                  <a:pt x="180695" y="950087"/>
                </a:cubicBezTo>
                <a:cubicBezTo>
                  <a:pt x="228392" y="774973"/>
                  <a:pt x="320221" y="747810"/>
                  <a:pt x="347492" y="641950"/>
                </a:cubicBezTo>
                <a:cubicBezTo>
                  <a:pt x="199247" y="486877"/>
                  <a:pt x="243710" y="440462"/>
                  <a:pt x="173746" y="320975"/>
                </a:cubicBezTo>
                <a:cubicBezTo>
                  <a:pt x="43308" y="219773"/>
                  <a:pt x="86332" y="165483"/>
                  <a:pt x="0" y="0"/>
                </a:cubicBezTo>
                <a:close/>
              </a:path>
              <a:path w="1737468" h="1283901" fill="none" stroke="0" extrusionOk="0">
                <a:moveTo>
                  <a:pt x="0" y="0"/>
                </a:moveTo>
                <a:cubicBezTo>
                  <a:pt x="136863" y="-129247"/>
                  <a:pt x="323223" y="59273"/>
                  <a:pt x="491124" y="0"/>
                </a:cubicBezTo>
                <a:cubicBezTo>
                  <a:pt x="586098" y="31485"/>
                  <a:pt x="809203" y="58400"/>
                  <a:pt x="912749" y="0"/>
                </a:cubicBezTo>
                <a:cubicBezTo>
                  <a:pt x="1027593" y="18704"/>
                  <a:pt x="1306082" y="16755"/>
                  <a:pt x="1389974" y="0"/>
                </a:cubicBezTo>
                <a:cubicBezTo>
                  <a:pt x="1453762" y="161615"/>
                  <a:pt x="1463574" y="189412"/>
                  <a:pt x="1556771" y="308136"/>
                </a:cubicBezTo>
                <a:cubicBezTo>
                  <a:pt x="1655741" y="483257"/>
                  <a:pt x="1637778" y="529064"/>
                  <a:pt x="1737467" y="641950"/>
                </a:cubicBezTo>
                <a:cubicBezTo>
                  <a:pt x="1698990" y="661185"/>
                  <a:pt x="1572617" y="844276"/>
                  <a:pt x="1570670" y="950087"/>
                </a:cubicBezTo>
                <a:cubicBezTo>
                  <a:pt x="1548164" y="1059746"/>
                  <a:pt x="1421416" y="1242906"/>
                  <a:pt x="1389974" y="1283901"/>
                </a:cubicBezTo>
                <a:cubicBezTo>
                  <a:pt x="1226123" y="1380853"/>
                  <a:pt x="1056292" y="1257094"/>
                  <a:pt x="968348" y="1283901"/>
                </a:cubicBezTo>
                <a:cubicBezTo>
                  <a:pt x="930555" y="1307049"/>
                  <a:pt x="651462" y="1205168"/>
                  <a:pt x="491124" y="1283901"/>
                </a:cubicBezTo>
                <a:cubicBezTo>
                  <a:pt x="473359" y="1332020"/>
                  <a:pt x="172136" y="1313569"/>
                  <a:pt x="0" y="1283901"/>
                </a:cubicBezTo>
                <a:cubicBezTo>
                  <a:pt x="50311" y="1189099"/>
                  <a:pt x="145745" y="1017469"/>
                  <a:pt x="180695" y="950087"/>
                </a:cubicBezTo>
                <a:cubicBezTo>
                  <a:pt x="258827" y="763264"/>
                  <a:pt x="309381" y="702635"/>
                  <a:pt x="347492" y="641950"/>
                </a:cubicBezTo>
                <a:cubicBezTo>
                  <a:pt x="223036" y="478065"/>
                  <a:pt x="263266" y="379565"/>
                  <a:pt x="173746" y="320975"/>
                </a:cubicBezTo>
                <a:cubicBezTo>
                  <a:pt x="68322" y="230575"/>
                  <a:pt x="104263" y="169942"/>
                  <a:pt x="0" y="0"/>
                </a:cubicBezTo>
                <a:close/>
              </a:path>
              <a:path w="1737468" h="1283901" fill="none" stroke="0" extrusionOk="0">
                <a:moveTo>
                  <a:pt x="0" y="0"/>
                </a:moveTo>
                <a:cubicBezTo>
                  <a:pt x="136567" y="-114627"/>
                  <a:pt x="270829" y="86043"/>
                  <a:pt x="491124" y="0"/>
                </a:cubicBezTo>
                <a:cubicBezTo>
                  <a:pt x="573980" y="44928"/>
                  <a:pt x="806571" y="56986"/>
                  <a:pt x="912749" y="0"/>
                </a:cubicBezTo>
                <a:cubicBezTo>
                  <a:pt x="1024911" y="30776"/>
                  <a:pt x="1314594" y="-90"/>
                  <a:pt x="1389974" y="0"/>
                </a:cubicBezTo>
                <a:cubicBezTo>
                  <a:pt x="1440453" y="152391"/>
                  <a:pt x="1456381" y="196545"/>
                  <a:pt x="1556771" y="308136"/>
                </a:cubicBezTo>
                <a:cubicBezTo>
                  <a:pt x="1667830" y="483377"/>
                  <a:pt x="1629949" y="523128"/>
                  <a:pt x="1737467" y="641950"/>
                </a:cubicBezTo>
                <a:cubicBezTo>
                  <a:pt x="1702826" y="650811"/>
                  <a:pt x="1541308" y="861579"/>
                  <a:pt x="1570670" y="950087"/>
                </a:cubicBezTo>
                <a:cubicBezTo>
                  <a:pt x="1553206" y="1068924"/>
                  <a:pt x="1414760" y="1255088"/>
                  <a:pt x="1389974" y="1283901"/>
                </a:cubicBezTo>
                <a:cubicBezTo>
                  <a:pt x="1222558" y="1390091"/>
                  <a:pt x="1053778" y="1258338"/>
                  <a:pt x="968348" y="1283901"/>
                </a:cubicBezTo>
                <a:cubicBezTo>
                  <a:pt x="959312" y="1317854"/>
                  <a:pt x="657442" y="1207851"/>
                  <a:pt x="491124" y="1283901"/>
                </a:cubicBezTo>
                <a:cubicBezTo>
                  <a:pt x="475848" y="1391687"/>
                  <a:pt x="160256" y="1288867"/>
                  <a:pt x="0" y="1283901"/>
                </a:cubicBezTo>
                <a:cubicBezTo>
                  <a:pt x="43906" y="1213860"/>
                  <a:pt x="131884" y="1018326"/>
                  <a:pt x="180695" y="950087"/>
                </a:cubicBezTo>
                <a:cubicBezTo>
                  <a:pt x="270814" y="759804"/>
                  <a:pt x="333588" y="693788"/>
                  <a:pt x="347492" y="641950"/>
                </a:cubicBezTo>
                <a:cubicBezTo>
                  <a:pt x="191712" y="467638"/>
                  <a:pt x="263159" y="404059"/>
                  <a:pt x="173746" y="320975"/>
                </a:cubicBezTo>
                <a:cubicBezTo>
                  <a:pt x="66667" y="231215"/>
                  <a:pt x="121033" y="180494"/>
                  <a:pt x="0" y="0"/>
                </a:cubicBezTo>
                <a:close/>
              </a:path>
            </a:pathLst>
          </a:custGeom>
          <a:solidFill>
            <a:srgbClr val="8BD1D9"/>
          </a:solidFill>
          <a:ln>
            <a:prstDash val="solid"/>
            <a:extLst>
              <a:ext uri="{C807C97D-BFC1-408E-A445-0C87EB9F89A2}">
                <ask:lineSketchStyleProps xmlns:ask="http://schemas.microsoft.com/office/drawing/2018/sketchyshapes" sd="1219033472">
                  <a:custGeom>
                    <a:avLst/>
                    <a:gdLst>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49425 w 1737468"/>
                      <a:gd name="connsiteY1" fmla="*/ 0 h 1283901"/>
                      <a:gd name="connsiteX2" fmla="*/ 871050 w 1737468"/>
                      <a:gd name="connsiteY2" fmla="*/ 0 h 1283901"/>
                      <a:gd name="connsiteX3" fmla="*/ 1389974 w 1737468"/>
                      <a:gd name="connsiteY3" fmla="*/ 0 h 1283901"/>
                      <a:gd name="connsiteX4" fmla="*/ 1560246 w 1737468"/>
                      <a:gd name="connsiteY4" fmla="*/ 314555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898849 w 1737468"/>
                      <a:gd name="connsiteY8" fmla="*/ 1283901 h 1283901"/>
                      <a:gd name="connsiteX9" fmla="*/ 407726 w 1737468"/>
                      <a:gd name="connsiteY9" fmla="*/ 1283901 h 1283901"/>
                      <a:gd name="connsiteX10" fmla="*/ 0 w 1737468"/>
                      <a:gd name="connsiteY10" fmla="*/ 1283901 h 1283901"/>
                      <a:gd name="connsiteX11" fmla="*/ 170271 w 1737468"/>
                      <a:gd name="connsiteY11" fmla="*/ 969343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7468" h="1283901" fill="none" extrusionOk="0">
                        <a:moveTo>
                          <a:pt x="0" y="0"/>
                        </a:moveTo>
                        <a:cubicBezTo>
                          <a:pt x="146627" y="-108422"/>
                          <a:pt x="316166" y="69027"/>
                          <a:pt x="491124" y="0"/>
                        </a:cubicBezTo>
                        <a:cubicBezTo>
                          <a:pt x="558753" y="41722"/>
                          <a:pt x="819546" y="56573"/>
                          <a:pt x="912749" y="0"/>
                        </a:cubicBezTo>
                        <a:cubicBezTo>
                          <a:pt x="1028853" y="26926"/>
                          <a:pt x="1317014" y="-13465"/>
                          <a:pt x="1389974" y="0"/>
                        </a:cubicBezTo>
                        <a:cubicBezTo>
                          <a:pt x="1449501" y="157341"/>
                          <a:pt x="1451097" y="194020"/>
                          <a:pt x="1556771" y="308136"/>
                        </a:cubicBezTo>
                        <a:cubicBezTo>
                          <a:pt x="1654887" y="481842"/>
                          <a:pt x="1621661" y="540184"/>
                          <a:pt x="1737467" y="641950"/>
                        </a:cubicBezTo>
                        <a:cubicBezTo>
                          <a:pt x="1705943" y="651288"/>
                          <a:pt x="1553652" y="849957"/>
                          <a:pt x="1570670" y="950087"/>
                        </a:cubicBezTo>
                        <a:cubicBezTo>
                          <a:pt x="1553483" y="1071562"/>
                          <a:pt x="1420973" y="1246454"/>
                          <a:pt x="1389974" y="1283901"/>
                        </a:cubicBezTo>
                        <a:cubicBezTo>
                          <a:pt x="1209191" y="1382607"/>
                          <a:pt x="1041518" y="1255390"/>
                          <a:pt x="968348" y="1283901"/>
                        </a:cubicBezTo>
                        <a:cubicBezTo>
                          <a:pt x="969539" y="1319508"/>
                          <a:pt x="627051" y="1182997"/>
                          <a:pt x="491124" y="1283901"/>
                        </a:cubicBezTo>
                        <a:cubicBezTo>
                          <a:pt x="459320" y="1367083"/>
                          <a:pt x="156509" y="1250054"/>
                          <a:pt x="0" y="1283901"/>
                        </a:cubicBezTo>
                        <a:cubicBezTo>
                          <a:pt x="33360" y="1197615"/>
                          <a:pt x="117438" y="1000630"/>
                          <a:pt x="180695" y="950087"/>
                        </a:cubicBezTo>
                        <a:cubicBezTo>
                          <a:pt x="259894" y="769365"/>
                          <a:pt x="331723" y="702562"/>
                          <a:pt x="347492" y="641950"/>
                        </a:cubicBezTo>
                        <a:cubicBezTo>
                          <a:pt x="196229" y="466896"/>
                          <a:pt x="266879" y="406626"/>
                          <a:pt x="173746" y="320975"/>
                        </a:cubicBezTo>
                        <a:cubicBezTo>
                          <a:pt x="73924" y="231730"/>
                          <a:pt x="125698" y="190004"/>
                          <a:pt x="0" y="0"/>
                        </a:cubicBezTo>
                        <a:close/>
                      </a:path>
                      <a:path w="1737468" h="1283901" stroke="0" extrusionOk="0">
                        <a:moveTo>
                          <a:pt x="0" y="0"/>
                        </a:moveTo>
                        <a:cubicBezTo>
                          <a:pt x="258173" y="-45730"/>
                          <a:pt x="221700" y="90658"/>
                          <a:pt x="449425" y="0"/>
                        </a:cubicBezTo>
                        <a:cubicBezTo>
                          <a:pt x="696437" y="-20977"/>
                          <a:pt x="713281" y="-29627"/>
                          <a:pt x="871050" y="0"/>
                        </a:cubicBezTo>
                        <a:cubicBezTo>
                          <a:pt x="1098542" y="1891"/>
                          <a:pt x="1324741" y="95713"/>
                          <a:pt x="1389974" y="0"/>
                        </a:cubicBezTo>
                        <a:cubicBezTo>
                          <a:pt x="1536626" y="165802"/>
                          <a:pt x="1513341" y="293561"/>
                          <a:pt x="1560246" y="314555"/>
                        </a:cubicBezTo>
                        <a:cubicBezTo>
                          <a:pt x="1658638" y="417753"/>
                          <a:pt x="1598117" y="465653"/>
                          <a:pt x="1737467" y="641950"/>
                        </a:cubicBezTo>
                        <a:cubicBezTo>
                          <a:pt x="1678604" y="782222"/>
                          <a:pt x="1659855" y="817184"/>
                          <a:pt x="1570670" y="950087"/>
                        </a:cubicBezTo>
                        <a:cubicBezTo>
                          <a:pt x="1563839" y="1050910"/>
                          <a:pt x="1401413" y="1074311"/>
                          <a:pt x="1389974" y="1283901"/>
                        </a:cubicBezTo>
                        <a:cubicBezTo>
                          <a:pt x="1149946" y="1322938"/>
                          <a:pt x="1028538" y="1316651"/>
                          <a:pt x="898849" y="1283901"/>
                        </a:cubicBezTo>
                        <a:cubicBezTo>
                          <a:pt x="726377" y="1273339"/>
                          <a:pt x="620215" y="1132349"/>
                          <a:pt x="407726" y="1283901"/>
                        </a:cubicBezTo>
                        <a:cubicBezTo>
                          <a:pt x="351606" y="1423598"/>
                          <a:pt x="231783" y="1255997"/>
                          <a:pt x="0" y="1283901"/>
                        </a:cubicBezTo>
                        <a:cubicBezTo>
                          <a:pt x="-13102" y="1166692"/>
                          <a:pt x="127306" y="1037943"/>
                          <a:pt x="170271" y="969343"/>
                        </a:cubicBezTo>
                        <a:cubicBezTo>
                          <a:pt x="219525" y="776750"/>
                          <a:pt x="325580" y="739996"/>
                          <a:pt x="347492" y="641950"/>
                        </a:cubicBezTo>
                        <a:cubicBezTo>
                          <a:pt x="176540" y="529151"/>
                          <a:pt x="295481" y="341408"/>
                          <a:pt x="173746" y="320975"/>
                        </a:cubicBezTo>
                        <a:cubicBezTo>
                          <a:pt x="133084" y="202054"/>
                          <a:pt x="131308" y="129241"/>
                          <a:pt x="0" y="0"/>
                        </a:cubicBezTo>
                        <a:close/>
                      </a:path>
                      <a:path w="1737468" h="1283901" fill="none" stroke="0" extrusionOk="0">
                        <a:moveTo>
                          <a:pt x="0" y="0"/>
                        </a:moveTo>
                        <a:cubicBezTo>
                          <a:pt x="157240" y="-94149"/>
                          <a:pt x="377536" y="-30375"/>
                          <a:pt x="491124" y="0"/>
                        </a:cubicBezTo>
                        <a:cubicBezTo>
                          <a:pt x="595726" y="17466"/>
                          <a:pt x="713014" y="-17670"/>
                          <a:pt x="912749" y="0"/>
                        </a:cubicBezTo>
                        <a:cubicBezTo>
                          <a:pt x="1064456" y="3779"/>
                          <a:pt x="1224072" y="58076"/>
                          <a:pt x="1389974" y="0"/>
                        </a:cubicBezTo>
                        <a:cubicBezTo>
                          <a:pt x="1434669" y="132068"/>
                          <a:pt x="1488609" y="164320"/>
                          <a:pt x="1556771" y="308136"/>
                        </a:cubicBezTo>
                        <a:cubicBezTo>
                          <a:pt x="1580385" y="443914"/>
                          <a:pt x="1668359" y="557582"/>
                          <a:pt x="1737467" y="641950"/>
                        </a:cubicBezTo>
                        <a:cubicBezTo>
                          <a:pt x="1642986" y="691521"/>
                          <a:pt x="1658429" y="878948"/>
                          <a:pt x="1570670" y="950087"/>
                        </a:cubicBezTo>
                        <a:cubicBezTo>
                          <a:pt x="1465462" y="1019970"/>
                          <a:pt x="1388120" y="1213060"/>
                          <a:pt x="1389974" y="1283901"/>
                        </a:cubicBezTo>
                        <a:cubicBezTo>
                          <a:pt x="1228549" y="1296988"/>
                          <a:pt x="1070109" y="1248119"/>
                          <a:pt x="968348" y="1283901"/>
                        </a:cubicBezTo>
                        <a:cubicBezTo>
                          <a:pt x="832636" y="1351662"/>
                          <a:pt x="608082" y="1343586"/>
                          <a:pt x="491124" y="1283901"/>
                        </a:cubicBezTo>
                        <a:cubicBezTo>
                          <a:pt x="291868" y="1346288"/>
                          <a:pt x="262483" y="1304831"/>
                          <a:pt x="0" y="1283901"/>
                        </a:cubicBezTo>
                        <a:cubicBezTo>
                          <a:pt x="22999" y="1157128"/>
                          <a:pt x="156829" y="1075221"/>
                          <a:pt x="180695" y="950087"/>
                        </a:cubicBezTo>
                        <a:cubicBezTo>
                          <a:pt x="240963" y="762265"/>
                          <a:pt x="319456" y="727061"/>
                          <a:pt x="347492" y="641950"/>
                        </a:cubicBezTo>
                        <a:cubicBezTo>
                          <a:pt x="275567" y="476744"/>
                          <a:pt x="261054" y="397941"/>
                          <a:pt x="173746" y="320975"/>
                        </a:cubicBezTo>
                        <a:cubicBezTo>
                          <a:pt x="90426" y="263262"/>
                          <a:pt x="141964" y="84078"/>
                          <a:pt x="0" y="0"/>
                        </a:cubicBezTo>
                        <a:close/>
                      </a:path>
                      <a:path w="1737468" h="1283901" fill="none" stroke="0" extrusionOk="0">
                        <a:moveTo>
                          <a:pt x="0" y="0"/>
                        </a:moveTo>
                        <a:cubicBezTo>
                          <a:pt x="142797" y="-47299"/>
                          <a:pt x="338742" y="11408"/>
                          <a:pt x="491124" y="0"/>
                        </a:cubicBezTo>
                        <a:cubicBezTo>
                          <a:pt x="570116" y="-9081"/>
                          <a:pt x="811787" y="94162"/>
                          <a:pt x="912749" y="0"/>
                        </a:cubicBezTo>
                        <a:cubicBezTo>
                          <a:pt x="1009505" y="18381"/>
                          <a:pt x="1321263" y="17637"/>
                          <a:pt x="1389974" y="0"/>
                        </a:cubicBezTo>
                        <a:cubicBezTo>
                          <a:pt x="1458133" y="107560"/>
                          <a:pt x="1497624" y="200109"/>
                          <a:pt x="1556771" y="308136"/>
                        </a:cubicBezTo>
                        <a:cubicBezTo>
                          <a:pt x="1661120" y="435265"/>
                          <a:pt x="1676619" y="509336"/>
                          <a:pt x="1737467" y="641950"/>
                        </a:cubicBezTo>
                        <a:cubicBezTo>
                          <a:pt x="1715083" y="706183"/>
                          <a:pt x="1587889" y="880787"/>
                          <a:pt x="1570670" y="950087"/>
                        </a:cubicBezTo>
                        <a:cubicBezTo>
                          <a:pt x="1514142" y="1020574"/>
                          <a:pt x="1452860" y="1199363"/>
                          <a:pt x="1389974" y="1283901"/>
                        </a:cubicBezTo>
                        <a:cubicBezTo>
                          <a:pt x="1242571" y="1299194"/>
                          <a:pt x="1100153" y="1248456"/>
                          <a:pt x="968348" y="1283901"/>
                        </a:cubicBezTo>
                        <a:cubicBezTo>
                          <a:pt x="893457" y="1331122"/>
                          <a:pt x="690736" y="1273752"/>
                          <a:pt x="491124" y="1283901"/>
                        </a:cubicBezTo>
                        <a:cubicBezTo>
                          <a:pt x="435408" y="1320075"/>
                          <a:pt x="230356" y="1267772"/>
                          <a:pt x="0" y="1283901"/>
                        </a:cubicBezTo>
                        <a:cubicBezTo>
                          <a:pt x="108728" y="1208248"/>
                          <a:pt x="169159" y="1079250"/>
                          <a:pt x="180695" y="950087"/>
                        </a:cubicBezTo>
                        <a:cubicBezTo>
                          <a:pt x="267511" y="790178"/>
                          <a:pt x="312024" y="699372"/>
                          <a:pt x="347492" y="641950"/>
                        </a:cubicBezTo>
                        <a:cubicBezTo>
                          <a:pt x="230087" y="459268"/>
                          <a:pt x="244932" y="431823"/>
                          <a:pt x="173746" y="320975"/>
                        </a:cubicBezTo>
                        <a:cubicBezTo>
                          <a:pt x="21188" y="210172"/>
                          <a:pt x="99768" y="72249"/>
                          <a:pt x="0" y="0"/>
                        </a:cubicBezTo>
                        <a:close/>
                      </a:path>
                      <a:path w="1737468" h="1283901" fill="none" stroke="0" extrusionOk="0">
                        <a:moveTo>
                          <a:pt x="0" y="0"/>
                        </a:moveTo>
                        <a:cubicBezTo>
                          <a:pt x="125382" y="-73016"/>
                          <a:pt x="329912" y="61432"/>
                          <a:pt x="491124" y="0"/>
                        </a:cubicBezTo>
                        <a:cubicBezTo>
                          <a:pt x="612493" y="7885"/>
                          <a:pt x="798797" y="41172"/>
                          <a:pt x="912749" y="0"/>
                        </a:cubicBezTo>
                        <a:cubicBezTo>
                          <a:pt x="1030879" y="6205"/>
                          <a:pt x="1306913" y="21463"/>
                          <a:pt x="1389974" y="0"/>
                        </a:cubicBezTo>
                        <a:cubicBezTo>
                          <a:pt x="1451318" y="150541"/>
                          <a:pt x="1482367" y="195121"/>
                          <a:pt x="1556771" y="308136"/>
                        </a:cubicBezTo>
                        <a:cubicBezTo>
                          <a:pt x="1642079" y="460086"/>
                          <a:pt x="1648245" y="508300"/>
                          <a:pt x="1737467" y="641950"/>
                        </a:cubicBezTo>
                        <a:cubicBezTo>
                          <a:pt x="1692505" y="697064"/>
                          <a:pt x="1560597" y="871370"/>
                          <a:pt x="1570670" y="950087"/>
                        </a:cubicBezTo>
                        <a:cubicBezTo>
                          <a:pt x="1536474" y="1047672"/>
                          <a:pt x="1428622" y="1220477"/>
                          <a:pt x="1389974" y="1283901"/>
                        </a:cubicBezTo>
                        <a:cubicBezTo>
                          <a:pt x="1244546" y="1359033"/>
                          <a:pt x="1037930" y="1277484"/>
                          <a:pt x="968348" y="1283901"/>
                        </a:cubicBezTo>
                        <a:cubicBezTo>
                          <a:pt x="878144" y="1319845"/>
                          <a:pt x="675485" y="1247421"/>
                          <a:pt x="491124" y="1283901"/>
                        </a:cubicBezTo>
                        <a:cubicBezTo>
                          <a:pt x="483274" y="1377090"/>
                          <a:pt x="180668" y="1234225"/>
                          <a:pt x="0" y="1283901"/>
                        </a:cubicBezTo>
                        <a:cubicBezTo>
                          <a:pt x="30863" y="1208239"/>
                          <a:pt x="146759" y="1062546"/>
                          <a:pt x="180695" y="950087"/>
                        </a:cubicBezTo>
                        <a:cubicBezTo>
                          <a:pt x="231721" y="774536"/>
                          <a:pt x="318903" y="731940"/>
                          <a:pt x="347492" y="641950"/>
                        </a:cubicBezTo>
                        <a:cubicBezTo>
                          <a:pt x="207244" y="485468"/>
                          <a:pt x="245367" y="433618"/>
                          <a:pt x="173746" y="320975"/>
                        </a:cubicBezTo>
                        <a:cubicBezTo>
                          <a:pt x="63048" y="224463"/>
                          <a:pt x="92873" y="161785"/>
                          <a:pt x="0" y="0"/>
                        </a:cubicBezTo>
                        <a:close/>
                      </a:path>
                      <a:path w="1737468" h="1283901" fill="none" stroke="0" extrusionOk="0">
                        <a:moveTo>
                          <a:pt x="0" y="0"/>
                        </a:moveTo>
                        <a:cubicBezTo>
                          <a:pt x="122167" y="-79678"/>
                          <a:pt x="326647" y="61288"/>
                          <a:pt x="491124" y="0"/>
                        </a:cubicBezTo>
                        <a:cubicBezTo>
                          <a:pt x="582254" y="14728"/>
                          <a:pt x="806422" y="50744"/>
                          <a:pt x="912749" y="0"/>
                        </a:cubicBezTo>
                        <a:cubicBezTo>
                          <a:pt x="1016369" y="24236"/>
                          <a:pt x="1307372" y="2489"/>
                          <a:pt x="1389974" y="0"/>
                        </a:cubicBezTo>
                        <a:cubicBezTo>
                          <a:pt x="1447024" y="152073"/>
                          <a:pt x="1458752" y="194148"/>
                          <a:pt x="1556771" y="308136"/>
                        </a:cubicBezTo>
                        <a:cubicBezTo>
                          <a:pt x="1660986" y="481369"/>
                          <a:pt x="1633665" y="528210"/>
                          <a:pt x="1737467" y="641950"/>
                        </a:cubicBezTo>
                        <a:cubicBezTo>
                          <a:pt x="1691665" y="656010"/>
                          <a:pt x="1563150" y="852160"/>
                          <a:pt x="1570670" y="950087"/>
                        </a:cubicBezTo>
                        <a:cubicBezTo>
                          <a:pt x="1546576" y="1056038"/>
                          <a:pt x="1418063" y="1242397"/>
                          <a:pt x="1389974" y="1283901"/>
                        </a:cubicBezTo>
                        <a:cubicBezTo>
                          <a:pt x="1219330" y="1376610"/>
                          <a:pt x="1052006" y="1260247"/>
                          <a:pt x="968348" y="1283901"/>
                        </a:cubicBezTo>
                        <a:cubicBezTo>
                          <a:pt x="924096" y="1307390"/>
                          <a:pt x="645807" y="1218658"/>
                          <a:pt x="491124" y="1283901"/>
                        </a:cubicBezTo>
                        <a:cubicBezTo>
                          <a:pt x="433484" y="1354194"/>
                          <a:pt x="169800" y="1280160"/>
                          <a:pt x="0" y="1283901"/>
                        </a:cubicBezTo>
                        <a:cubicBezTo>
                          <a:pt x="38957" y="1190525"/>
                          <a:pt x="135205" y="1034684"/>
                          <a:pt x="180695" y="950087"/>
                        </a:cubicBezTo>
                        <a:cubicBezTo>
                          <a:pt x="259970" y="767349"/>
                          <a:pt x="319912" y="718876"/>
                          <a:pt x="347492" y="641950"/>
                        </a:cubicBezTo>
                        <a:cubicBezTo>
                          <a:pt x="195330" y="477791"/>
                          <a:pt x="245210" y="399196"/>
                          <a:pt x="173746" y="320975"/>
                        </a:cubicBezTo>
                        <a:cubicBezTo>
                          <a:pt x="72809" y="229461"/>
                          <a:pt x="120244" y="175816"/>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Tính</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toán</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và</a:t>
            </a:r>
            <a:r>
              <a:rPr lang="en-US" sz="1200">
                <a:solidFill>
                  <a:schemeClr val="tx1"/>
                </a:solidFill>
                <a:latin typeface="Arial" panose="020B0604020202020204" pitchFamily="34" charset="0"/>
                <a:cs typeface="Arial" panose="020B0604020202020204" pitchFamily="34" charset="0"/>
              </a:rPr>
              <a:t> normalize </a:t>
            </a:r>
            <a:r>
              <a:rPr lang="en-US" sz="1200" err="1">
                <a:solidFill>
                  <a:schemeClr val="tx1"/>
                </a:solidFill>
                <a:latin typeface="Arial" panose="020B0604020202020204" pitchFamily="34" charset="0"/>
                <a:cs typeface="Arial" panose="020B0604020202020204" pitchFamily="34" charset="0"/>
              </a:rPr>
              <a:t>trọng</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số</a:t>
            </a:r>
            <a:endParaRPr lang="en-US" sz="1200" kern="1200">
              <a:solidFill>
                <a:schemeClr val="tx1"/>
              </a:solidFill>
              <a:latin typeface="Arial" panose="020B0604020202020204" pitchFamily="34" charset="0"/>
              <a:cs typeface="Arial" panose="020B0604020202020204" pitchFamily="34" charset="0"/>
            </a:endParaRPr>
          </a:p>
        </p:txBody>
      </p:sp>
      <p:sp>
        <p:nvSpPr>
          <p:cNvPr id="6" name="Freeform 29">
            <a:extLst>
              <a:ext uri="{FF2B5EF4-FFF2-40B4-BE49-F238E27FC236}">
                <a16:creationId xmlns:a16="http://schemas.microsoft.com/office/drawing/2014/main" id="{1BC0309C-4B36-E60D-6407-11BB0381864D}"/>
              </a:ext>
            </a:extLst>
          </p:cNvPr>
          <p:cNvSpPr/>
          <p:nvPr/>
        </p:nvSpPr>
        <p:spPr>
          <a:xfrm>
            <a:off x="5310150" y="1813554"/>
            <a:ext cx="2000532" cy="1283901"/>
          </a:xfrm>
          <a:custGeom>
            <a:avLst/>
            <a:gdLst>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65483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812480 w 2000532"/>
              <a:gd name="connsiteY6" fmla="*/ 943666 h 1283901"/>
              <a:gd name="connsiteX7" fmla="*/ 1600425 w 2000532"/>
              <a:gd name="connsiteY7" fmla="*/ 1283901 h 1283901"/>
              <a:gd name="connsiteX8" fmla="*/ 1066950 w 2000532"/>
              <a:gd name="connsiteY8" fmla="*/ 1283901 h 1283901"/>
              <a:gd name="connsiteX9" fmla="*/ 533475 w 2000532"/>
              <a:gd name="connsiteY9" fmla="*/ 1283901 h 1283901"/>
              <a:gd name="connsiteX10" fmla="*/ 0 w 2000532"/>
              <a:gd name="connsiteY10" fmla="*/ 1283901 h 1283901"/>
              <a:gd name="connsiteX11" fmla="*/ 200052 w 2000532"/>
              <a:gd name="connsiteY11" fmla="*/ 962925 h 1283901"/>
              <a:gd name="connsiteX12" fmla="*/ 400105 w 2000532"/>
              <a:gd name="connsiteY12" fmla="*/ 641950 h 1283901"/>
              <a:gd name="connsiteX13" fmla="*/ 208053 w 2000532"/>
              <a:gd name="connsiteY13" fmla="*/ 333812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532" h="1283901" fill="none" extrusionOk="0">
                <a:moveTo>
                  <a:pt x="0" y="0"/>
                </a:moveTo>
                <a:cubicBezTo>
                  <a:pt x="20182" y="-92207"/>
                  <a:pt x="479354" y="-37276"/>
                  <a:pt x="549480" y="0"/>
                </a:cubicBezTo>
                <a:cubicBezTo>
                  <a:pt x="842317" y="21679"/>
                  <a:pt x="858392" y="103542"/>
                  <a:pt x="1114962" y="0"/>
                </a:cubicBezTo>
                <a:cubicBezTo>
                  <a:pt x="1301746" y="-181984"/>
                  <a:pt x="1482078" y="-22213"/>
                  <a:pt x="1600425" y="0"/>
                </a:cubicBezTo>
                <a:cubicBezTo>
                  <a:pt x="1755717" y="42909"/>
                  <a:pt x="1698665" y="150522"/>
                  <a:pt x="1796478" y="314555"/>
                </a:cubicBezTo>
                <a:cubicBezTo>
                  <a:pt x="1822185" y="257353"/>
                  <a:pt x="2024082" y="513496"/>
                  <a:pt x="2000532" y="641950"/>
                </a:cubicBezTo>
                <a:cubicBezTo>
                  <a:pt x="2023499" y="670239"/>
                  <a:pt x="1901434" y="962363"/>
                  <a:pt x="1792477" y="975763"/>
                </a:cubicBezTo>
                <a:cubicBezTo>
                  <a:pt x="1825567" y="1175580"/>
                  <a:pt x="1537957" y="1141543"/>
                  <a:pt x="1600425" y="1283901"/>
                </a:cubicBezTo>
                <a:cubicBezTo>
                  <a:pt x="1435146" y="1292597"/>
                  <a:pt x="1299542" y="1259918"/>
                  <a:pt x="1114962" y="1283901"/>
                </a:cubicBezTo>
                <a:cubicBezTo>
                  <a:pt x="957145" y="1339428"/>
                  <a:pt x="816118" y="1181232"/>
                  <a:pt x="597492" y="1283901"/>
                </a:cubicBezTo>
                <a:cubicBezTo>
                  <a:pt x="519961" y="1307624"/>
                  <a:pt x="84748" y="1095276"/>
                  <a:pt x="0" y="1283901"/>
                </a:cubicBezTo>
                <a:cubicBezTo>
                  <a:pt x="79590" y="1242290"/>
                  <a:pt x="210027" y="1077536"/>
                  <a:pt x="188049" y="982183"/>
                </a:cubicBezTo>
                <a:cubicBezTo>
                  <a:pt x="90999" y="841806"/>
                  <a:pt x="524670" y="839420"/>
                  <a:pt x="400105" y="641950"/>
                </a:cubicBezTo>
                <a:cubicBezTo>
                  <a:pt x="299993" y="474483"/>
                  <a:pt x="286829" y="332842"/>
                  <a:pt x="200052" y="320975"/>
                </a:cubicBezTo>
                <a:cubicBezTo>
                  <a:pt x="35676" y="259634"/>
                  <a:pt x="115870" y="-2645"/>
                  <a:pt x="0" y="0"/>
                </a:cubicBezTo>
                <a:close/>
              </a:path>
              <a:path w="2000532" h="1283901" stroke="0" extrusionOk="0">
                <a:moveTo>
                  <a:pt x="0" y="0"/>
                </a:moveTo>
                <a:cubicBezTo>
                  <a:pt x="232914" y="14801"/>
                  <a:pt x="316067" y="-143454"/>
                  <a:pt x="565483" y="0"/>
                </a:cubicBezTo>
                <a:cubicBezTo>
                  <a:pt x="836507" y="102615"/>
                  <a:pt x="930687" y="127017"/>
                  <a:pt x="1114962" y="0"/>
                </a:cubicBezTo>
                <a:cubicBezTo>
                  <a:pt x="1318971" y="-62796"/>
                  <a:pt x="1534574" y="-53124"/>
                  <a:pt x="1600425" y="0"/>
                </a:cubicBezTo>
                <a:cubicBezTo>
                  <a:pt x="1640624" y="-33213"/>
                  <a:pt x="1607226" y="259990"/>
                  <a:pt x="1796478" y="314555"/>
                </a:cubicBezTo>
                <a:cubicBezTo>
                  <a:pt x="1901770" y="326106"/>
                  <a:pt x="1869172" y="609785"/>
                  <a:pt x="2000532" y="641950"/>
                </a:cubicBezTo>
                <a:cubicBezTo>
                  <a:pt x="1999251" y="812437"/>
                  <a:pt x="1931949" y="882837"/>
                  <a:pt x="1812480" y="943666"/>
                </a:cubicBezTo>
                <a:cubicBezTo>
                  <a:pt x="1710849" y="968159"/>
                  <a:pt x="1645764" y="1189910"/>
                  <a:pt x="1600425" y="1283901"/>
                </a:cubicBezTo>
                <a:cubicBezTo>
                  <a:pt x="1303454" y="1344996"/>
                  <a:pt x="1327604" y="1171897"/>
                  <a:pt x="1066950" y="1283901"/>
                </a:cubicBezTo>
                <a:cubicBezTo>
                  <a:pt x="826559" y="1225322"/>
                  <a:pt x="557790" y="1182575"/>
                  <a:pt x="533475" y="1283901"/>
                </a:cubicBezTo>
                <a:cubicBezTo>
                  <a:pt x="457205" y="1293352"/>
                  <a:pt x="342217" y="1330230"/>
                  <a:pt x="0" y="1283901"/>
                </a:cubicBezTo>
                <a:cubicBezTo>
                  <a:pt x="-16084" y="1107952"/>
                  <a:pt x="76911" y="1007948"/>
                  <a:pt x="200052" y="962925"/>
                </a:cubicBezTo>
                <a:cubicBezTo>
                  <a:pt x="272935" y="781271"/>
                  <a:pt x="343075" y="698775"/>
                  <a:pt x="400105" y="641950"/>
                </a:cubicBezTo>
                <a:cubicBezTo>
                  <a:pt x="310784" y="504447"/>
                  <a:pt x="322290" y="480611"/>
                  <a:pt x="208053" y="333812"/>
                </a:cubicBezTo>
                <a:cubicBezTo>
                  <a:pt x="135705" y="164634"/>
                  <a:pt x="106270" y="129843"/>
                  <a:pt x="0" y="0"/>
                </a:cubicBezTo>
                <a:close/>
              </a:path>
              <a:path w="2000532" h="1283901" fill="none" stroke="0" extrusionOk="0">
                <a:moveTo>
                  <a:pt x="0" y="0"/>
                </a:moveTo>
                <a:cubicBezTo>
                  <a:pt x="3026" y="42801"/>
                  <a:pt x="314340" y="62435"/>
                  <a:pt x="549480" y="0"/>
                </a:cubicBezTo>
                <a:cubicBezTo>
                  <a:pt x="563683" y="-41396"/>
                  <a:pt x="877720" y="182440"/>
                  <a:pt x="1114962" y="0"/>
                </a:cubicBezTo>
                <a:cubicBezTo>
                  <a:pt x="1223696" y="53333"/>
                  <a:pt x="1494875" y="119596"/>
                  <a:pt x="1600425" y="0"/>
                </a:cubicBezTo>
                <a:cubicBezTo>
                  <a:pt x="1739933" y="38858"/>
                  <a:pt x="1650109" y="284949"/>
                  <a:pt x="1796478" y="314555"/>
                </a:cubicBezTo>
                <a:cubicBezTo>
                  <a:pt x="1860103" y="289952"/>
                  <a:pt x="1826025" y="625587"/>
                  <a:pt x="2000532" y="641950"/>
                </a:cubicBezTo>
                <a:cubicBezTo>
                  <a:pt x="1983737" y="701389"/>
                  <a:pt x="1965704" y="856003"/>
                  <a:pt x="1792477" y="975763"/>
                </a:cubicBezTo>
                <a:cubicBezTo>
                  <a:pt x="1680169" y="1076760"/>
                  <a:pt x="1661239" y="1119820"/>
                  <a:pt x="1600425" y="1283901"/>
                </a:cubicBezTo>
                <a:cubicBezTo>
                  <a:pt x="1362745" y="1317206"/>
                  <a:pt x="1351938" y="1214020"/>
                  <a:pt x="1114962" y="1283901"/>
                </a:cubicBezTo>
                <a:cubicBezTo>
                  <a:pt x="938538" y="1252541"/>
                  <a:pt x="815982" y="1237466"/>
                  <a:pt x="597492" y="1283901"/>
                </a:cubicBezTo>
                <a:cubicBezTo>
                  <a:pt x="361104" y="1162546"/>
                  <a:pt x="137832" y="1178921"/>
                  <a:pt x="0" y="1283901"/>
                </a:cubicBezTo>
                <a:cubicBezTo>
                  <a:pt x="57609" y="1189802"/>
                  <a:pt x="69770" y="1110390"/>
                  <a:pt x="188049" y="982183"/>
                </a:cubicBezTo>
                <a:cubicBezTo>
                  <a:pt x="289223" y="936651"/>
                  <a:pt x="467049" y="760351"/>
                  <a:pt x="400105" y="641950"/>
                </a:cubicBezTo>
                <a:cubicBezTo>
                  <a:pt x="253665" y="498253"/>
                  <a:pt x="294492" y="329209"/>
                  <a:pt x="200052" y="320975"/>
                </a:cubicBezTo>
                <a:cubicBezTo>
                  <a:pt x="142904" y="222720"/>
                  <a:pt x="184239" y="123391"/>
                  <a:pt x="0" y="0"/>
                </a:cubicBezTo>
                <a:close/>
              </a:path>
              <a:path w="2000532" h="1283901" fill="none" stroke="0" extrusionOk="0">
                <a:moveTo>
                  <a:pt x="0" y="0"/>
                </a:moveTo>
                <a:cubicBezTo>
                  <a:pt x="96782" y="-103591"/>
                  <a:pt x="484825" y="-7845"/>
                  <a:pt x="549480" y="0"/>
                </a:cubicBezTo>
                <a:cubicBezTo>
                  <a:pt x="652154" y="-37485"/>
                  <a:pt x="951350" y="123883"/>
                  <a:pt x="1114962" y="0"/>
                </a:cubicBezTo>
                <a:cubicBezTo>
                  <a:pt x="1224587" y="-157087"/>
                  <a:pt x="1460257" y="91014"/>
                  <a:pt x="1600425" y="0"/>
                </a:cubicBezTo>
                <a:cubicBezTo>
                  <a:pt x="1735861" y="124179"/>
                  <a:pt x="1740445" y="242834"/>
                  <a:pt x="1796478" y="314555"/>
                </a:cubicBezTo>
                <a:cubicBezTo>
                  <a:pt x="1817107" y="367384"/>
                  <a:pt x="1950526" y="515453"/>
                  <a:pt x="2000532" y="641950"/>
                </a:cubicBezTo>
                <a:cubicBezTo>
                  <a:pt x="2012778" y="722937"/>
                  <a:pt x="1828225" y="931384"/>
                  <a:pt x="1792477" y="975763"/>
                </a:cubicBezTo>
                <a:cubicBezTo>
                  <a:pt x="1665902" y="1101172"/>
                  <a:pt x="1569332" y="1174327"/>
                  <a:pt x="1600425" y="1283901"/>
                </a:cubicBezTo>
                <a:cubicBezTo>
                  <a:pt x="1410007" y="1338226"/>
                  <a:pt x="1331400" y="1282373"/>
                  <a:pt x="1114962" y="1283901"/>
                </a:cubicBezTo>
                <a:cubicBezTo>
                  <a:pt x="892904" y="1312842"/>
                  <a:pt x="847033" y="1265046"/>
                  <a:pt x="597492" y="1283901"/>
                </a:cubicBezTo>
                <a:cubicBezTo>
                  <a:pt x="362424" y="1334278"/>
                  <a:pt x="97176" y="1286684"/>
                  <a:pt x="0" y="1283901"/>
                </a:cubicBezTo>
                <a:cubicBezTo>
                  <a:pt x="106165" y="1153593"/>
                  <a:pt x="111443" y="1085532"/>
                  <a:pt x="188049" y="982183"/>
                </a:cubicBezTo>
                <a:cubicBezTo>
                  <a:pt x="136505" y="875195"/>
                  <a:pt x="443832" y="832693"/>
                  <a:pt x="400105" y="641950"/>
                </a:cubicBezTo>
                <a:cubicBezTo>
                  <a:pt x="343884" y="558765"/>
                  <a:pt x="241740" y="370255"/>
                  <a:pt x="200052" y="320975"/>
                </a:cubicBezTo>
                <a:cubicBezTo>
                  <a:pt x="133186" y="294681"/>
                  <a:pt x="65912" y="156772"/>
                  <a:pt x="0" y="0"/>
                </a:cubicBezTo>
                <a:close/>
              </a:path>
              <a:path w="2000532" h="1283901" fill="none" stroke="0" extrusionOk="0">
                <a:moveTo>
                  <a:pt x="0" y="0"/>
                </a:moveTo>
                <a:cubicBezTo>
                  <a:pt x="28416" y="-53123"/>
                  <a:pt x="460011" y="4095"/>
                  <a:pt x="549480" y="0"/>
                </a:cubicBezTo>
                <a:cubicBezTo>
                  <a:pt x="781372" y="-62693"/>
                  <a:pt x="969268" y="123973"/>
                  <a:pt x="1114962" y="0"/>
                </a:cubicBezTo>
                <a:cubicBezTo>
                  <a:pt x="1236269" y="-188001"/>
                  <a:pt x="1446133" y="-22217"/>
                  <a:pt x="1600425" y="0"/>
                </a:cubicBezTo>
                <a:cubicBezTo>
                  <a:pt x="1765548" y="61861"/>
                  <a:pt x="1725954" y="272993"/>
                  <a:pt x="1796478" y="314555"/>
                </a:cubicBezTo>
                <a:cubicBezTo>
                  <a:pt x="1834670" y="364697"/>
                  <a:pt x="1998940" y="571959"/>
                  <a:pt x="2000532" y="641950"/>
                </a:cubicBezTo>
                <a:cubicBezTo>
                  <a:pt x="2005411" y="682277"/>
                  <a:pt x="1934861" y="895589"/>
                  <a:pt x="1792477" y="975763"/>
                </a:cubicBezTo>
                <a:cubicBezTo>
                  <a:pt x="1706772" y="1084803"/>
                  <a:pt x="1586373" y="1160399"/>
                  <a:pt x="1600425" y="1283901"/>
                </a:cubicBezTo>
                <a:cubicBezTo>
                  <a:pt x="1422795" y="1326836"/>
                  <a:pt x="1367373" y="1266862"/>
                  <a:pt x="1114962" y="1283901"/>
                </a:cubicBezTo>
                <a:cubicBezTo>
                  <a:pt x="868093" y="1319486"/>
                  <a:pt x="850010" y="1265564"/>
                  <a:pt x="597492" y="1283901"/>
                </a:cubicBezTo>
                <a:cubicBezTo>
                  <a:pt x="457031" y="1360515"/>
                  <a:pt x="124609" y="1220809"/>
                  <a:pt x="0" y="1283901"/>
                </a:cubicBezTo>
                <a:cubicBezTo>
                  <a:pt x="97622" y="1252090"/>
                  <a:pt x="177656" y="1085738"/>
                  <a:pt x="188049" y="982183"/>
                </a:cubicBezTo>
                <a:cubicBezTo>
                  <a:pt x="89440" y="876566"/>
                  <a:pt x="339396" y="854239"/>
                  <a:pt x="400105" y="641950"/>
                </a:cubicBezTo>
                <a:cubicBezTo>
                  <a:pt x="330120" y="535456"/>
                  <a:pt x="239744" y="426043"/>
                  <a:pt x="200052" y="320975"/>
                </a:cubicBezTo>
                <a:cubicBezTo>
                  <a:pt x="173625" y="226545"/>
                  <a:pt x="118877" y="33313"/>
                  <a:pt x="0" y="0"/>
                </a:cubicBezTo>
                <a:close/>
              </a:path>
              <a:path w="2000532" h="1283901" fill="none" stroke="0" extrusionOk="0">
                <a:moveTo>
                  <a:pt x="0" y="0"/>
                </a:moveTo>
                <a:cubicBezTo>
                  <a:pt x="40640" y="-80887"/>
                  <a:pt x="491660" y="-16145"/>
                  <a:pt x="549480" y="0"/>
                </a:cubicBezTo>
                <a:cubicBezTo>
                  <a:pt x="828686" y="42288"/>
                  <a:pt x="869018" y="103433"/>
                  <a:pt x="1114962" y="0"/>
                </a:cubicBezTo>
                <a:cubicBezTo>
                  <a:pt x="1246293" y="-100024"/>
                  <a:pt x="1446902" y="39859"/>
                  <a:pt x="1600425" y="0"/>
                </a:cubicBezTo>
                <a:cubicBezTo>
                  <a:pt x="1723520" y="95471"/>
                  <a:pt x="1690359" y="247958"/>
                  <a:pt x="1796478" y="314555"/>
                </a:cubicBezTo>
                <a:cubicBezTo>
                  <a:pt x="1855249" y="266564"/>
                  <a:pt x="1980616" y="522254"/>
                  <a:pt x="2000532" y="641950"/>
                </a:cubicBezTo>
                <a:cubicBezTo>
                  <a:pt x="1976317" y="690833"/>
                  <a:pt x="1878206" y="894636"/>
                  <a:pt x="1792477" y="975763"/>
                </a:cubicBezTo>
                <a:cubicBezTo>
                  <a:pt x="1761721" y="1140693"/>
                  <a:pt x="1564938" y="1117072"/>
                  <a:pt x="1600425" y="1283901"/>
                </a:cubicBezTo>
                <a:cubicBezTo>
                  <a:pt x="1433795" y="1272752"/>
                  <a:pt x="1335164" y="1253294"/>
                  <a:pt x="1114962" y="1283901"/>
                </a:cubicBezTo>
                <a:cubicBezTo>
                  <a:pt x="900777" y="1308977"/>
                  <a:pt x="807217" y="1243181"/>
                  <a:pt x="597492" y="1283901"/>
                </a:cubicBezTo>
                <a:cubicBezTo>
                  <a:pt x="498575" y="1282427"/>
                  <a:pt x="112581" y="1207800"/>
                  <a:pt x="0" y="1283901"/>
                </a:cubicBezTo>
                <a:cubicBezTo>
                  <a:pt x="69330" y="1188670"/>
                  <a:pt x="177391" y="1093548"/>
                  <a:pt x="188049" y="982183"/>
                </a:cubicBezTo>
                <a:cubicBezTo>
                  <a:pt x="117544" y="902820"/>
                  <a:pt x="485542" y="800591"/>
                  <a:pt x="400105" y="641950"/>
                </a:cubicBezTo>
                <a:cubicBezTo>
                  <a:pt x="293316" y="487024"/>
                  <a:pt x="270247" y="366398"/>
                  <a:pt x="200052" y="320975"/>
                </a:cubicBezTo>
                <a:cubicBezTo>
                  <a:pt x="105356" y="209159"/>
                  <a:pt x="114764" y="47557"/>
                  <a:pt x="0" y="0"/>
                </a:cubicBezTo>
                <a:close/>
              </a:path>
              <a:path w="2000532" h="1283901" fill="none" stroke="0" extrusionOk="0">
                <a:moveTo>
                  <a:pt x="0" y="0"/>
                </a:moveTo>
                <a:cubicBezTo>
                  <a:pt x="43414" y="-70700"/>
                  <a:pt x="478611" y="-36522"/>
                  <a:pt x="549480" y="0"/>
                </a:cubicBezTo>
                <a:cubicBezTo>
                  <a:pt x="833083" y="39771"/>
                  <a:pt x="885741" y="120615"/>
                  <a:pt x="1114962" y="0"/>
                </a:cubicBezTo>
                <a:cubicBezTo>
                  <a:pt x="1254774" y="-150308"/>
                  <a:pt x="1484320" y="10366"/>
                  <a:pt x="1600425" y="0"/>
                </a:cubicBezTo>
                <a:cubicBezTo>
                  <a:pt x="1770179" y="82422"/>
                  <a:pt x="1698355" y="206638"/>
                  <a:pt x="1796478" y="314555"/>
                </a:cubicBezTo>
                <a:cubicBezTo>
                  <a:pt x="1844741" y="252005"/>
                  <a:pt x="2012952" y="529812"/>
                  <a:pt x="2000532" y="641950"/>
                </a:cubicBezTo>
                <a:cubicBezTo>
                  <a:pt x="2020538" y="695504"/>
                  <a:pt x="1904660" y="920220"/>
                  <a:pt x="1792477" y="975763"/>
                </a:cubicBezTo>
                <a:cubicBezTo>
                  <a:pt x="1802946" y="1177869"/>
                  <a:pt x="1557655" y="1145015"/>
                  <a:pt x="1600425" y="1283901"/>
                </a:cubicBezTo>
                <a:cubicBezTo>
                  <a:pt x="1423448" y="1292400"/>
                  <a:pt x="1316899" y="1261080"/>
                  <a:pt x="1114962" y="1283901"/>
                </a:cubicBezTo>
                <a:cubicBezTo>
                  <a:pt x="931894" y="1282545"/>
                  <a:pt x="826616" y="1224177"/>
                  <a:pt x="597492" y="1283901"/>
                </a:cubicBezTo>
                <a:cubicBezTo>
                  <a:pt x="483584" y="1282218"/>
                  <a:pt x="77846" y="1171274"/>
                  <a:pt x="0" y="1283901"/>
                </a:cubicBezTo>
                <a:cubicBezTo>
                  <a:pt x="73253" y="1220798"/>
                  <a:pt x="190630" y="1083319"/>
                  <a:pt x="188049" y="982183"/>
                </a:cubicBezTo>
                <a:cubicBezTo>
                  <a:pt x="119630" y="900193"/>
                  <a:pt x="507625" y="832885"/>
                  <a:pt x="400105" y="641950"/>
                </a:cubicBezTo>
                <a:cubicBezTo>
                  <a:pt x="318615" y="480444"/>
                  <a:pt x="265980" y="358321"/>
                  <a:pt x="200052" y="320975"/>
                </a:cubicBezTo>
                <a:cubicBezTo>
                  <a:pt x="63006" y="251579"/>
                  <a:pt x="116808" y="21377"/>
                  <a:pt x="0" y="0"/>
                </a:cubicBezTo>
                <a:close/>
              </a:path>
            </a:pathLst>
          </a:custGeom>
          <a:solidFill>
            <a:schemeClr val="accent3">
              <a:lumMod val="75000"/>
              <a:alpha val="35000"/>
            </a:schemeClr>
          </a:solidFill>
          <a:ln>
            <a:prstDash val="sysDash"/>
            <a:extLst>
              <a:ext uri="{C807C97D-BFC1-408E-A445-0C87EB9F89A2}">
                <ask:lineSketchStyleProps xmlns:ask="http://schemas.microsoft.com/office/drawing/2018/sketchyshapes" sd="3659010720">
                  <a:custGeom>
                    <a:avLst/>
                    <a:gdLst>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65483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812480 w 2000532"/>
                      <a:gd name="connsiteY6" fmla="*/ 943666 h 1283901"/>
                      <a:gd name="connsiteX7" fmla="*/ 1600425 w 2000532"/>
                      <a:gd name="connsiteY7" fmla="*/ 1283901 h 1283901"/>
                      <a:gd name="connsiteX8" fmla="*/ 1066950 w 2000532"/>
                      <a:gd name="connsiteY8" fmla="*/ 1283901 h 1283901"/>
                      <a:gd name="connsiteX9" fmla="*/ 533475 w 2000532"/>
                      <a:gd name="connsiteY9" fmla="*/ 1283901 h 1283901"/>
                      <a:gd name="connsiteX10" fmla="*/ 0 w 2000532"/>
                      <a:gd name="connsiteY10" fmla="*/ 1283901 h 1283901"/>
                      <a:gd name="connsiteX11" fmla="*/ 200052 w 2000532"/>
                      <a:gd name="connsiteY11" fmla="*/ 962925 h 1283901"/>
                      <a:gd name="connsiteX12" fmla="*/ 400105 w 2000532"/>
                      <a:gd name="connsiteY12" fmla="*/ 641950 h 1283901"/>
                      <a:gd name="connsiteX13" fmla="*/ 208053 w 2000532"/>
                      <a:gd name="connsiteY13" fmla="*/ 333812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532" h="1283901" fill="none" extrusionOk="0">
                        <a:moveTo>
                          <a:pt x="0" y="0"/>
                        </a:moveTo>
                        <a:cubicBezTo>
                          <a:pt x="40552" y="-79251"/>
                          <a:pt x="465979" y="-21322"/>
                          <a:pt x="549480" y="0"/>
                        </a:cubicBezTo>
                        <a:cubicBezTo>
                          <a:pt x="827751" y="14321"/>
                          <a:pt x="865813" y="101161"/>
                          <a:pt x="1114962" y="0"/>
                        </a:cubicBezTo>
                        <a:cubicBezTo>
                          <a:pt x="1288739" y="-143832"/>
                          <a:pt x="1465974" y="-11271"/>
                          <a:pt x="1600425" y="0"/>
                        </a:cubicBezTo>
                        <a:cubicBezTo>
                          <a:pt x="1750058" y="47651"/>
                          <a:pt x="1709597" y="185863"/>
                          <a:pt x="1796478" y="314555"/>
                        </a:cubicBezTo>
                        <a:cubicBezTo>
                          <a:pt x="1827015" y="271186"/>
                          <a:pt x="1994381" y="522756"/>
                          <a:pt x="2000532" y="641950"/>
                        </a:cubicBezTo>
                        <a:cubicBezTo>
                          <a:pt x="2018232" y="674439"/>
                          <a:pt x="1892931" y="943251"/>
                          <a:pt x="1792477" y="975763"/>
                        </a:cubicBezTo>
                        <a:cubicBezTo>
                          <a:pt x="1821072" y="1171773"/>
                          <a:pt x="1558259" y="1149043"/>
                          <a:pt x="1600425" y="1283901"/>
                        </a:cubicBezTo>
                        <a:cubicBezTo>
                          <a:pt x="1421595" y="1294648"/>
                          <a:pt x="1325350" y="1266513"/>
                          <a:pt x="1114962" y="1283901"/>
                        </a:cubicBezTo>
                        <a:cubicBezTo>
                          <a:pt x="923327" y="1320089"/>
                          <a:pt x="818950" y="1211191"/>
                          <a:pt x="597492" y="1283901"/>
                        </a:cubicBezTo>
                        <a:cubicBezTo>
                          <a:pt x="464268" y="1304894"/>
                          <a:pt x="107737" y="1130300"/>
                          <a:pt x="0" y="1283901"/>
                        </a:cubicBezTo>
                        <a:cubicBezTo>
                          <a:pt x="70364" y="1220568"/>
                          <a:pt x="202002" y="1082399"/>
                          <a:pt x="188049" y="982183"/>
                        </a:cubicBezTo>
                        <a:cubicBezTo>
                          <a:pt x="109600" y="841889"/>
                          <a:pt x="495241" y="834364"/>
                          <a:pt x="400105" y="641950"/>
                        </a:cubicBezTo>
                        <a:cubicBezTo>
                          <a:pt x="298081" y="494277"/>
                          <a:pt x="281469" y="343162"/>
                          <a:pt x="200052" y="320975"/>
                        </a:cubicBezTo>
                        <a:cubicBezTo>
                          <a:pt x="57937" y="256802"/>
                          <a:pt x="113847" y="22811"/>
                          <a:pt x="0" y="0"/>
                        </a:cubicBezTo>
                        <a:close/>
                      </a:path>
                      <a:path w="2000532" h="1283901" stroke="0" extrusionOk="0">
                        <a:moveTo>
                          <a:pt x="0" y="0"/>
                        </a:moveTo>
                        <a:cubicBezTo>
                          <a:pt x="216139" y="-4311"/>
                          <a:pt x="328641" y="-106283"/>
                          <a:pt x="565483" y="0"/>
                        </a:cubicBezTo>
                        <a:cubicBezTo>
                          <a:pt x="823718" y="83214"/>
                          <a:pt x="944230" y="102893"/>
                          <a:pt x="1114962" y="0"/>
                        </a:cubicBezTo>
                        <a:cubicBezTo>
                          <a:pt x="1313717" y="-62588"/>
                          <a:pt x="1517097" y="-34901"/>
                          <a:pt x="1600425" y="0"/>
                        </a:cubicBezTo>
                        <a:cubicBezTo>
                          <a:pt x="1646822" y="5528"/>
                          <a:pt x="1647691" y="243231"/>
                          <a:pt x="1796478" y="314555"/>
                        </a:cubicBezTo>
                        <a:cubicBezTo>
                          <a:pt x="1899662" y="332360"/>
                          <a:pt x="1875646" y="587385"/>
                          <a:pt x="2000532" y="641950"/>
                        </a:cubicBezTo>
                        <a:cubicBezTo>
                          <a:pt x="1998252" y="806624"/>
                          <a:pt x="1923469" y="872481"/>
                          <a:pt x="1812480" y="943666"/>
                        </a:cubicBezTo>
                        <a:cubicBezTo>
                          <a:pt x="1719662" y="991210"/>
                          <a:pt x="1656064" y="1169832"/>
                          <a:pt x="1600425" y="1283901"/>
                        </a:cubicBezTo>
                        <a:cubicBezTo>
                          <a:pt x="1341903" y="1337280"/>
                          <a:pt x="1328556" y="1202172"/>
                          <a:pt x="1066950" y="1283901"/>
                        </a:cubicBezTo>
                        <a:cubicBezTo>
                          <a:pt x="825050" y="1229556"/>
                          <a:pt x="580193" y="1190151"/>
                          <a:pt x="533475" y="1283901"/>
                        </a:cubicBezTo>
                        <a:cubicBezTo>
                          <a:pt x="435331" y="1309321"/>
                          <a:pt x="328161" y="1320590"/>
                          <a:pt x="0" y="1283901"/>
                        </a:cubicBezTo>
                        <a:cubicBezTo>
                          <a:pt x="-2659" y="1115219"/>
                          <a:pt x="87604" y="1019494"/>
                          <a:pt x="200052" y="962925"/>
                        </a:cubicBezTo>
                        <a:cubicBezTo>
                          <a:pt x="269156" y="798764"/>
                          <a:pt x="346616" y="716637"/>
                          <a:pt x="400105" y="641950"/>
                        </a:cubicBezTo>
                        <a:cubicBezTo>
                          <a:pt x="309077" y="506525"/>
                          <a:pt x="316984" y="481177"/>
                          <a:pt x="208053" y="333812"/>
                        </a:cubicBezTo>
                        <a:cubicBezTo>
                          <a:pt x="133684" y="166344"/>
                          <a:pt x="106256" y="128384"/>
                          <a:pt x="0" y="0"/>
                        </a:cubicBezTo>
                        <a:close/>
                      </a:path>
                      <a:path w="2000532" h="1283901" fill="none" stroke="0" extrusionOk="0">
                        <a:moveTo>
                          <a:pt x="0" y="0"/>
                        </a:moveTo>
                        <a:cubicBezTo>
                          <a:pt x="49753" y="24063"/>
                          <a:pt x="331482" y="59174"/>
                          <a:pt x="549480" y="0"/>
                        </a:cubicBezTo>
                        <a:cubicBezTo>
                          <a:pt x="605591" y="-37086"/>
                          <a:pt x="899280" y="162524"/>
                          <a:pt x="1114962" y="0"/>
                        </a:cubicBezTo>
                        <a:cubicBezTo>
                          <a:pt x="1230847" y="19802"/>
                          <a:pt x="1473332" y="108150"/>
                          <a:pt x="1600425" y="0"/>
                        </a:cubicBezTo>
                        <a:cubicBezTo>
                          <a:pt x="1726575" y="69453"/>
                          <a:pt x="1675251" y="280501"/>
                          <a:pt x="1796478" y="314555"/>
                        </a:cubicBezTo>
                        <a:cubicBezTo>
                          <a:pt x="1862011" y="302706"/>
                          <a:pt x="1858651" y="599226"/>
                          <a:pt x="2000532" y="641950"/>
                        </a:cubicBezTo>
                        <a:cubicBezTo>
                          <a:pt x="1981661" y="705341"/>
                          <a:pt x="1940952" y="852172"/>
                          <a:pt x="1792477" y="975763"/>
                        </a:cubicBezTo>
                        <a:cubicBezTo>
                          <a:pt x="1684440" y="1080530"/>
                          <a:pt x="1645304" y="1129110"/>
                          <a:pt x="1600425" y="1283901"/>
                        </a:cubicBezTo>
                        <a:cubicBezTo>
                          <a:pt x="1376449" y="1307717"/>
                          <a:pt x="1348564" y="1232229"/>
                          <a:pt x="1114962" y="1283901"/>
                        </a:cubicBezTo>
                        <a:cubicBezTo>
                          <a:pt x="917995" y="1265038"/>
                          <a:pt x="821299" y="1253058"/>
                          <a:pt x="597492" y="1283901"/>
                        </a:cubicBezTo>
                        <a:cubicBezTo>
                          <a:pt x="376362" y="1194552"/>
                          <a:pt x="141039" y="1192256"/>
                          <a:pt x="0" y="1283901"/>
                        </a:cubicBezTo>
                        <a:cubicBezTo>
                          <a:pt x="58288" y="1176006"/>
                          <a:pt x="83128" y="1112937"/>
                          <a:pt x="188049" y="982183"/>
                        </a:cubicBezTo>
                        <a:cubicBezTo>
                          <a:pt x="273677" y="915256"/>
                          <a:pt x="456823" y="765245"/>
                          <a:pt x="400105" y="641950"/>
                        </a:cubicBezTo>
                        <a:cubicBezTo>
                          <a:pt x="267586" y="506934"/>
                          <a:pt x="284730" y="345036"/>
                          <a:pt x="200052" y="320975"/>
                        </a:cubicBezTo>
                        <a:cubicBezTo>
                          <a:pt x="149215" y="221756"/>
                          <a:pt x="173434" y="119109"/>
                          <a:pt x="0" y="0"/>
                        </a:cubicBezTo>
                        <a:close/>
                      </a:path>
                      <a:path w="2000532" h="1283901" fill="none" stroke="0" extrusionOk="0">
                        <a:moveTo>
                          <a:pt x="0" y="0"/>
                        </a:moveTo>
                        <a:cubicBezTo>
                          <a:pt x="93193" y="-85296"/>
                          <a:pt x="476864" y="-6743"/>
                          <a:pt x="549480" y="0"/>
                        </a:cubicBezTo>
                        <a:cubicBezTo>
                          <a:pt x="686559" y="-25810"/>
                          <a:pt x="950865" y="118849"/>
                          <a:pt x="1114962" y="0"/>
                        </a:cubicBezTo>
                        <a:cubicBezTo>
                          <a:pt x="1233626" y="-133389"/>
                          <a:pt x="1452322" y="88490"/>
                          <a:pt x="1600425" y="0"/>
                        </a:cubicBezTo>
                        <a:cubicBezTo>
                          <a:pt x="1726151" y="113852"/>
                          <a:pt x="1736686" y="246208"/>
                          <a:pt x="1796478" y="314555"/>
                        </a:cubicBezTo>
                        <a:cubicBezTo>
                          <a:pt x="1822972" y="363360"/>
                          <a:pt x="1951960" y="524224"/>
                          <a:pt x="2000532" y="641950"/>
                        </a:cubicBezTo>
                        <a:cubicBezTo>
                          <a:pt x="2010971" y="723601"/>
                          <a:pt x="1839743" y="920796"/>
                          <a:pt x="1792477" y="975763"/>
                        </a:cubicBezTo>
                        <a:cubicBezTo>
                          <a:pt x="1699662" y="1110404"/>
                          <a:pt x="1579535" y="1165499"/>
                          <a:pt x="1600425" y="1283901"/>
                        </a:cubicBezTo>
                        <a:cubicBezTo>
                          <a:pt x="1407234" y="1322588"/>
                          <a:pt x="1334792" y="1279996"/>
                          <a:pt x="1114962" y="1283901"/>
                        </a:cubicBezTo>
                        <a:cubicBezTo>
                          <a:pt x="892446" y="1309782"/>
                          <a:pt x="840263" y="1265283"/>
                          <a:pt x="597492" y="1283901"/>
                        </a:cubicBezTo>
                        <a:cubicBezTo>
                          <a:pt x="383730" y="1318165"/>
                          <a:pt x="109570" y="1271648"/>
                          <a:pt x="0" y="1283901"/>
                        </a:cubicBezTo>
                        <a:cubicBezTo>
                          <a:pt x="101968" y="1157369"/>
                          <a:pt x="123481" y="1094077"/>
                          <a:pt x="188049" y="982183"/>
                        </a:cubicBezTo>
                        <a:cubicBezTo>
                          <a:pt x="143026" y="875198"/>
                          <a:pt x="427180" y="825667"/>
                          <a:pt x="400105" y="641950"/>
                        </a:cubicBezTo>
                        <a:cubicBezTo>
                          <a:pt x="330135" y="546099"/>
                          <a:pt x="242283" y="374342"/>
                          <a:pt x="200052" y="320975"/>
                        </a:cubicBezTo>
                        <a:cubicBezTo>
                          <a:pt x="144193" y="256984"/>
                          <a:pt x="81102" y="133808"/>
                          <a:pt x="0" y="0"/>
                        </a:cubicBezTo>
                        <a:close/>
                      </a:path>
                      <a:path w="2000532" h="1283901" fill="none" stroke="0" extrusionOk="0">
                        <a:moveTo>
                          <a:pt x="0" y="0"/>
                        </a:moveTo>
                        <a:cubicBezTo>
                          <a:pt x="53754" y="-53027"/>
                          <a:pt x="461809" y="-2121"/>
                          <a:pt x="549480" y="0"/>
                        </a:cubicBezTo>
                        <a:cubicBezTo>
                          <a:pt x="780941" y="-29974"/>
                          <a:pt x="940926" y="112092"/>
                          <a:pt x="1114962" y="0"/>
                        </a:cubicBezTo>
                        <a:cubicBezTo>
                          <a:pt x="1241321" y="-149708"/>
                          <a:pt x="1447134" y="21636"/>
                          <a:pt x="1600425" y="0"/>
                        </a:cubicBezTo>
                        <a:cubicBezTo>
                          <a:pt x="1743731" y="69556"/>
                          <a:pt x="1716122" y="253274"/>
                          <a:pt x="1796478" y="314555"/>
                        </a:cubicBezTo>
                        <a:cubicBezTo>
                          <a:pt x="1841254" y="348477"/>
                          <a:pt x="1991664" y="553497"/>
                          <a:pt x="2000532" y="641950"/>
                        </a:cubicBezTo>
                        <a:cubicBezTo>
                          <a:pt x="1983803" y="714793"/>
                          <a:pt x="1909657" y="894436"/>
                          <a:pt x="1792477" y="975763"/>
                        </a:cubicBezTo>
                        <a:cubicBezTo>
                          <a:pt x="1727029" y="1111615"/>
                          <a:pt x="1575164" y="1128177"/>
                          <a:pt x="1600425" y="1283901"/>
                        </a:cubicBezTo>
                        <a:cubicBezTo>
                          <a:pt x="1415739" y="1307182"/>
                          <a:pt x="1351273" y="1267204"/>
                          <a:pt x="1114962" y="1283901"/>
                        </a:cubicBezTo>
                        <a:cubicBezTo>
                          <a:pt x="880322" y="1309980"/>
                          <a:pt x="845858" y="1265485"/>
                          <a:pt x="597492" y="1283901"/>
                        </a:cubicBezTo>
                        <a:cubicBezTo>
                          <a:pt x="450799" y="1333130"/>
                          <a:pt x="134529" y="1209179"/>
                          <a:pt x="0" y="1283901"/>
                        </a:cubicBezTo>
                        <a:cubicBezTo>
                          <a:pt x="92464" y="1232429"/>
                          <a:pt x="172173" y="1090149"/>
                          <a:pt x="188049" y="982183"/>
                        </a:cubicBezTo>
                        <a:cubicBezTo>
                          <a:pt x="141622" y="865670"/>
                          <a:pt x="359868" y="841459"/>
                          <a:pt x="400105" y="641950"/>
                        </a:cubicBezTo>
                        <a:cubicBezTo>
                          <a:pt x="321861" y="514879"/>
                          <a:pt x="247470" y="400858"/>
                          <a:pt x="200052" y="320975"/>
                        </a:cubicBezTo>
                        <a:cubicBezTo>
                          <a:pt x="151263" y="228661"/>
                          <a:pt x="118611" y="40659"/>
                          <a:pt x="0" y="0"/>
                        </a:cubicBezTo>
                        <a:close/>
                      </a:path>
                      <a:path w="2000532" h="1283901" fill="none" stroke="0" extrusionOk="0">
                        <a:moveTo>
                          <a:pt x="0" y="0"/>
                        </a:moveTo>
                        <a:cubicBezTo>
                          <a:pt x="53633" y="-61066"/>
                          <a:pt x="472833" y="-29671"/>
                          <a:pt x="549480" y="0"/>
                        </a:cubicBezTo>
                        <a:cubicBezTo>
                          <a:pt x="821407" y="39404"/>
                          <a:pt x="882603" y="101200"/>
                          <a:pt x="1114962" y="0"/>
                        </a:cubicBezTo>
                        <a:cubicBezTo>
                          <a:pt x="1252361" y="-143806"/>
                          <a:pt x="1449500" y="43552"/>
                          <a:pt x="1600425" y="0"/>
                        </a:cubicBezTo>
                        <a:cubicBezTo>
                          <a:pt x="1732041" y="81110"/>
                          <a:pt x="1700902" y="211892"/>
                          <a:pt x="1796478" y="314555"/>
                        </a:cubicBezTo>
                        <a:cubicBezTo>
                          <a:pt x="1860048" y="273786"/>
                          <a:pt x="1988208" y="538753"/>
                          <a:pt x="2000532" y="641950"/>
                        </a:cubicBezTo>
                        <a:cubicBezTo>
                          <a:pt x="1995688" y="706987"/>
                          <a:pt x="1884739" y="919615"/>
                          <a:pt x="1792477" y="975763"/>
                        </a:cubicBezTo>
                        <a:cubicBezTo>
                          <a:pt x="1780790" y="1148861"/>
                          <a:pt x="1560945" y="1117526"/>
                          <a:pt x="1600425" y="1283901"/>
                        </a:cubicBezTo>
                        <a:cubicBezTo>
                          <a:pt x="1425634" y="1284633"/>
                          <a:pt x="1325813" y="1264819"/>
                          <a:pt x="1114962" y="1283901"/>
                        </a:cubicBezTo>
                        <a:cubicBezTo>
                          <a:pt x="907490" y="1307426"/>
                          <a:pt x="829292" y="1249473"/>
                          <a:pt x="597492" y="1283901"/>
                        </a:cubicBezTo>
                        <a:cubicBezTo>
                          <a:pt x="471933" y="1284193"/>
                          <a:pt x="110949" y="1200133"/>
                          <a:pt x="0" y="1283901"/>
                        </a:cubicBezTo>
                        <a:cubicBezTo>
                          <a:pt x="85966" y="1204180"/>
                          <a:pt x="190035" y="1087824"/>
                          <a:pt x="188049" y="982183"/>
                        </a:cubicBezTo>
                        <a:cubicBezTo>
                          <a:pt x="159650" y="887507"/>
                          <a:pt x="484775" y="819553"/>
                          <a:pt x="400105" y="641950"/>
                        </a:cubicBezTo>
                        <a:cubicBezTo>
                          <a:pt x="300659" y="497021"/>
                          <a:pt x="261607" y="366598"/>
                          <a:pt x="200052" y="320975"/>
                        </a:cubicBezTo>
                        <a:cubicBezTo>
                          <a:pt x="116466" y="226296"/>
                          <a:pt x="120987" y="46309"/>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kern="1200" err="1">
                <a:solidFill>
                  <a:schemeClr val="tx1"/>
                </a:solidFill>
                <a:latin typeface="Arial" panose="020B0604020202020204" pitchFamily="34" charset="0"/>
                <a:cs typeface="Arial" panose="020B0604020202020204" pitchFamily="34" charset="0"/>
              </a:rPr>
              <a:t>Tính</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toán</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độ</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tương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đồng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giữa</a:t>
            </a:r>
            <a:r>
              <a:rPr lang="en-US" sz="1200">
                <a:solidFill>
                  <a:schemeClr val="tx1"/>
                </a:solidFill>
                <a:latin typeface="Arial" panose="020B0604020202020204" pitchFamily="34" charset="0"/>
                <a:cs typeface="Arial" panose="020B0604020202020204" pitchFamily="34" charset="0"/>
              </a:rPr>
              <a:t> query </a:t>
            </a:r>
            <a:r>
              <a:rPr lang="en-US" sz="1200" err="1">
                <a:solidFill>
                  <a:schemeClr val="tx1"/>
                </a:solidFill>
                <a:latin typeface="Arial" panose="020B0604020202020204" pitchFamily="34" charset="0"/>
                <a:cs typeface="Arial" panose="020B0604020202020204" pitchFamily="34" charset="0"/>
              </a:rPr>
              <a:t>và</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từng</a:t>
            </a:r>
            <a:r>
              <a:rPr lang="en-US" sz="1200">
                <a:solidFill>
                  <a:schemeClr val="tx1"/>
                </a:solidFill>
                <a:latin typeface="Arial" panose="020B0604020202020204" pitchFamily="34" charset="0"/>
                <a:cs typeface="Arial" panose="020B0604020202020204" pitchFamily="34" charset="0"/>
              </a:rPr>
              <a:t> doc</a:t>
            </a:r>
            <a:endParaRPr lang="en-US" sz="1200" kern="1200">
              <a:solidFill>
                <a:schemeClr val="tx1"/>
              </a:solidFill>
              <a:latin typeface="Arial" panose="020B0604020202020204" pitchFamily="34" charset="0"/>
              <a:cs typeface="Arial" panose="020B0604020202020204" pitchFamily="34" charset="0"/>
            </a:endParaRPr>
          </a:p>
        </p:txBody>
      </p:sp>
      <p:sp>
        <p:nvSpPr>
          <p:cNvPr id="7" name="Freeform 30">
            <a:extLst>
              <a:ext uri="{FF2B5EF4-FFF2-40B4-BE49-F238E27FC236}">
                <a16:creationId xmlns:a16="http://schemas.microsoft.com/office/drawing/2014/main" id="{E3E5F82D-159C-B482-61B2-ED465EB68760}"/>
              </a:ext>
            </a:extLst>
          </p:cNvPr>
          <p:cNvSpPr/>
          <p:nvPr/>
        </p:nvSpPr>
        <p:spPr>
          <a:xfrm>
            <a:off x="6725141" y="1813554"/>
            <a:ext cx="1929539" cy="1283901"/>
          </a:xfrm>
          <a:custGeom>
            <a:avLst/>
            <a:gdLst>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499107 w 1929539"/>
              <a:gd name="connsiteY1" fmla="*/ 0 h 1283901"/>
              <a:gd name="connsiteX2" fmla="*/ 967341 w 1929539"/>
              <a:gd name="connsiteY2" fmla="*/ 0 h 1283901"/>
              <a:gd name="connsiteX3" fmla="*/ 1543631 w 1929539"/>
              <a:gd name="connsiteY3" fmla="*/ 0 h 1283901"/>
              <a:gd name="connsiteX4" fmla="*/ 1732725 w 1929539"/>
              <a:gd name="connsiteY4" fmla="*/ 314555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998214 w 1929539"/>
              <a:gd name="connsiteY8" fmla="*/ 1283901 h 1283901"/>
              <a:gd name="connsiteX9" fmla="*/ 452798 w 1929539"/>
              <a:gd name="connsiteY9" fmla="*/ 1283901 h 1283901"/>
              <a:gd name="connsiteX10" fmla="*/ 0 w 1929539"/>
              <a:gd name="connsiteY10" fmla="*/ 1283901 h 1283901"/>
              <a:gd name="connsiteX11" fmla="*/ 189094 w 1929539"/>
              <a:gd name="connsiteY11" fmla="*/ 969343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9539" h="1283901" fill="none" extrusionOk="0">
                <a:moveTo>
                  <a:pt x="0" y="0"/>
                </a:moveTo>
                <a:cubicBezTo>
                  <a:pt x="140087" y="-158638"/>
                  <a:pt x="192515" y="120731"/>
                  <a:pt x="545416" y="0"/>
                </a:cubicBezTo>
                <a:cubicBezTo>
                  <a:pt x="772457" y="-5655"/>
                  <a:pt x="868433" y="79973"/>
                  <a:pt x="1013650" y="0"/>
                </a:cubicBezTo>
                <a:cubicBezTo>
                  <a:pt x="1214848" y="87712"/>
                  <a:pt x="1462173" y="-30032"/>
                  <a:pt x="1543631" y="0"/>
                </a:cubicBezTo>
                <a:cubicBezTo>
                  <a:pt x="1577178" y="149782"/>
                  <a:pt x="1504283" y="269596"/>
                  <a:pt x="1728867" y="308136"/>
                </a:cubicBezTo>
                <a:cubicBezTo>
                  <a:pt x="1832495" y="422621"/>
                  <a:pt x="1767157" y="642281"/>
                  <a:pt x="1929539" y="641950"/>
                </a:cubicBezTo>
                <a:cubicBezTo>
                  <a:pt x="1863845" y="704993"/>
                  <a:pt x="1717789" y="801809"/>
                  <a:pt x="1744302" y="950087"/>
                </a:cubicBezTo>
                <a:cubicBezTo>
                  <a:pt x="1749476" y="1145502"/>
                  <a:pt x="1593620" y="1216781"/>
                  <a:pt x="1543631" y="1283901"/>
                </a:cubicBezTo>
                <a:cubicBezTo>
                  <a:pt x="1376126" y="1423994"/>
                  <a:pt x="1140136" y="1121739"/>
                  <a:pt x="1075396" y="1283901"/>
                </a:cubicBezTo>
                <a:cubicBezTo>
                  <a:pt x="1022138" y="1338412"/>
                  <a:pt x="799220" y="1178416"/>
                  <a:pt x="545416" y="1283901"/>
                </a:cubicBezTo>
                <a:cubicBezTo>
                  <a:pt x="357439" y="1338796"/>
                  <a:pt x="58956" y="1250022"/>
                  <a:pt x="0" y="1283901"/>
                </a:cubicBezTo>
                <a:cubicBezTo>
                  <a:pt x="39585" y="1203230"/>
                  <a:pt x="113297" y="1001860"/>
                  <a:pt x="200670" y="950087"/>
                </a:cubicBezTo>
                <a:cubicBezTo>
                  <a:pt x="302228" y="750747"/>
                  <a:pt x="381885" y="709667"/>
                  <a:pt x="385906" y="641950"/>
                </a:cubicBezTo>
                <a:cubicBezTo>
                  <a:pt x="246722" y="523369"/>
                  <a:pt x="315814" y="322296"/>
                  <a:pt x="192953" y="320975"/>
                </a:cubicBezTo>
                <a:cubicBezTo>
                  <a:pt x="40562" y="309645"/>
                  <a:pt x="115517" y="188176"/>
                  <a:pt x="0" y="0"/>
                </a:cubicBezTo>
                <a:close/>
              </a:path>
              <a:path w="1929539" h="1283901" stroke="0" extrusionOk="0">
                <a:moveTo>
                  <a:pt x="0" y="0"/>
                </a:moveTo>
                <a:cubicBezTo>
                  <a:pt x="331680" y="-89325"/>
                  <a:pt x="349522" y="170314"/>
                  <a:pt x="499107" y="0"/>
                </a:cubicBezTo>
                <a:cubicBezTo>
                  <a:pt x="725510" y="-11045"/>
                  <a:pt x="773416" y="-15884"/>
                  <a:pt x="967341" y="0"/>
                </a:cubicBezTo>
                <a:cubicBezTo>
                  <a:pt x="1290526" y="-39366"/>
                  <a:pt x="1441437" y="165158"/>
                  <a:pt x="1543631" y="0"/>
                </a:cubicBezTo>
                <a:cubicBezTo>
                  <a:pt x="1662357" y="143989"/>
                  <a:pt x="1689872" y="275364"/>
                  <a:pt x="1732725" y="314555"/>
                </a:cubicBezTo>
                <a:cubicBezTo>
                  <a:pt x="1847458" y="476828"/>
                  <a:pt x="1816982" y="510454"/>
                  <a:pt x="1929539" y="641950"/>
                </a:cubicBezTo>
                <a:cubicBezTo>
                  <a:pt x="1847695" y="775560"/>
                  <a:pt x="1888427" y="885614"/>
                  <a:pt x="1744302" y="950087"/>
                </a:cubicBezTo>
                <a:cubicBezTo>
                  <a:pt x="1778716" y="950450"/>
                  <a:pt x="1568383" y="1057459"/>
                  <a:pt x="1543631" y="1283901"/>
                </a:cubicBezTo>
                <a:cubicBezTo>
                  <a:pt x="1239803" y="1345837"/>
                  <a:pt x="1234592" y="1291095"/>
                  <a:pt x="998214" y="1283901"/>
                </a:cubicBezTo>
                <a:cubicBezTo>
                  <a:pt x="693985" y="1257464"/>
                  <a:pt x="667569" y="1187217"/>
                  <a:pt x="452798" y="1283901"/>
                </a:cubicBezTo>
                <a:cubicBezTo>
                  <a:pt x="345026" y="1376538"/>
                  <a:pt x="246393" y="1260184"/>
                  <a:pt x="0" y="1283901"/>
                </a:cubicBezTo>
                <a:cubicBezTo>
                  <a:pt x="5667" y="1191621"/>
                  <a:pt x="142323" y="990627"/>
                  <a:pt x="189094" y="969343"/>
                </a:cubicBezTo>
                <a:cubicBezTo>
                  <a:pt x="236961" y="801314"/>
                  <a:pt x="356494" y="702223"/>
                  <a:pt x="385906" y="641950"/>
                </a:cubicBezTo>
                <a:cubicBezTo>
                  <a:pt x="215765" y="599619"/>
                  <a:pt x="318216" y="297382"/>
                  <a:pt x="192953" y="320975"/>
                </a:cubicBezTo>
                <a:cubicBezTo>
                  <a:pt x="184405" y="208231"/>
                  <a:pt x="222587" y="61635"/>
                  <a:pt x="0" y="0"/>
                </a:cubicBezTo>
                <a:close/>
              </a:path>
              <a:path w="1929539" h="1283901" fill="none" stroke="0" extrusionOk="0">
                <a:moveTo>
                  <a:pt x="0" y="0"/>
                </a:moveTo>
                <a:cubicBezTo>
                  <a:pt x="146143" y="-205185"/>
                  <a:pt x="301084" y="-85866"/>
                  <a:pt x="545416" y="0"/>
                </a:cubicBezTo>
                <a:cubicBezTo>
                  <a:pt x="796904" y="-17651"/>
                  <a:pt x="762360" y="-11541"/>
                  <a:pt x="1013650" y="0"/>
                </a:cubicBezTo>
                <a:cubicBezTo>
                  <a:pt x="1268029" y="75506"/>
                  <a:pt x="1326602" y="45161"/>
                  <a:pt x="1543631" y="0"/>
                </a:cubicBezTo>
                <a:cubicBezTo>
                  <a:pt x="1558108" y="82205"/>
                  <a:pt x="1668044" y="215823"/>
                  <a:pt x="1728867" y="308136"/>
                </a:cubicBezTo>
                <a:cubicBezTo>
                  <a:pt x="1758679" y="378305"/>
                  <a:pt x="1857407" y="620348"/>
                  <a:pt x="1929539" y="641950"/>
                </a:cubicBezTo>
                <a:cubicBezTo>
                  <a:pt x="1799150" y="750682"/>
                  <a:pt x="1825837" y="817286"/>
                  <a:pt x="1744302" y="950087"/>
                </a:cubicBezTo>
                <a:cubicBezTo>
                  <a:pt x="1615917" y="1076013"/>
                  <a:pt x="1583929" y="1143341"/>
                  <a:pt x="1543631" y="1283901"/>
                </a:cubicBezTo>
                <a:cubicBezTo>
                  <a:pt x="1365782" y="1289842"/>
                  <a:pt x="1275907" y="1187640"/>
                  <a:pt x="1075396" y="1283901"/>
                </a:cubicBezTo>
                <a:cubicBezTo>
                  <a:pt x="878919" y="1327933"/>
                  <a:pt x="799650" y="1326892"/>
                  <a:pt x="545416" y="1283901"/>
                </a:cubicBezTo>
                <a:cubicBezTo>
                  <a:pt x="249083" y="1339575"/>
                  <a:pt x="202605" y="1278570"/>
                  <a:pt x="0" y="1283901"/>
                </a:cubicBezTo>
                <a:cubicBezTo>
                  <a:pt x="-15573" y="1127802"/>
                  <a:pt x="149096" y="1043903"/>
                  <a:pt x="200670" y="950087"/>
                </a:cubicBezTo>
                <a:cubicBezTo>
                  <a:pt x="294332" y="725295"/>
                  <a:pt x="400916" y="698017"/>
                  <a:pt x="385906" y="641950"/>
                </a:cubicBezTo>
                <a:cubicBezTo>
                  <a:pt x="341472" y="514857"/>
                  <a:pt x="280168" y="357079"/>
                  <a:pt x="192953" y="320975"/>
                </a:cubicBezTo>
                <a:cubicBezTo>
                  <a:pt x="134024" y="364113"/>
                  <a:pt x="158037" y="82543"/>
                  <a:pt x="0" y="0"/>
                </a:cubicBezTo>
                <a:close/>
              </a:path>
              <a:path w="1929539" h="1283901" fill="none" stroke="0" extrusionOk="0">
                <a:moveTo>
                  <a:pt x="0" y="0"/>
                </a:moveTo>
                <a:cubicBezTo>
                  <a:pt x="184059" y="-90198"/>
                  <a:pt x="259581" y="9019"/>
                  <a:pt x="545416" y="0"/>
                </a:cubicBezTo>
                <a:cubicBezTo>
                  <a:pt x="777359" y="-46987"/>
                  <a:pt x="818575" y="68918"/>
                  <a:pt x="1013650" y="0"/>
                </a:cubicBezTo>
                <a:cubicBezTo>
                  <a:pt x="1173570" y="92806"/>
                  <a:pt x="1445154" y="32083"/>
                  <a:pt x="1543631" y="0"/>
                </a:cubicBezTo>
                <a:cubicBezTo>
                  <a:pt x="1612096" y="29894"/>
                  <a:pt x="1691967" y="288370"/>
                  <a:pt x="1728867" y="308136"/>
                </a:cubicBezTo>
                <a:cubicBezTo>
                  <a:pt x="1864385" y="326183"/>
                  <a:pt x="1899818" y="560067"/>
                  <a:pt x="1929539" y="641950"/>
                </a:cubicBezTo>
                <a:cubicBezTo>
                  <a:pt x="1892030" y="789144"/>
                  <a:pt x="1780766" y="851831"/>
                  <a:pt x="1744302" y="950087"/>
                </a:cubicBezTo>
                <a:cubicBezTo>
                  <a:pt x="1672204" y="1083694"/>
                  <a:pt x="1652637" y="1132040"/>
                  <a:pt x="1543631" y="1283901"/>
                </a:cubicBezTo>
                <a:cubicBezTo>
                  <a:pt x="1438450" y="1282480"/>
                  <a:pt x="1291796" y="1191194"/>
                  <a:pt x="1075396" y="1283901"/>
                </a:cubicBezTo>
                <a:cubicBezTo>
                  <a:pt x="898016" y="1325594"/>
                  <a:pt x="858686" y="1279608"/>
                  <a:pt x="545416" y="1283901"/>
                </a:cubicBezTo>
                <a:cubicBezTo>
                  <a:pt x="365157" y="1285833"/>
                  <a:pt x="194727" y="1186159"/>
                  <a:pt x="0" y="1283901"/>
                </a:cubicBezTo>
                <a:cubicBezTo>
                  <a:pt x="131428" y="1186426"/>
                  <a:pt x="192333" y="1084878"/>
                  <a:pt x="200670" y="950087"/>
                </a:cubicBezTo>
                <a:cubicBezTo>
                  <a:pt x="322801" y="767837"/>
                  <a:pt x="367483" y="694546"/>
                  <a:pt x="385906" y="641950"/>
                </a:cubicBezTo>
                <a:cubicBezTo>
                  <a:pt x="257775" y="488634"/>
                  <a:pt x="256774" y="389020"/>
                  <a:pt x="192953" y="320975"/>
                </a:cubicBezTo>
                <a:cubicBezTo>
                  <a:pt x="5671" y="246885"/>
                  <a:pt x="96856" y="80847"/>
                  <a:pt x="0" y="0"/>
                </a:cubicBezTo>
                <a:close/>
              </a:path>
              <a:path w="1929539" h="1283901" fill="none" stroke="0" extrusionOk="0">
                <a:moveTo>
                  <a:pt x="0" y="0"/>
                </a:moveTo>
                <a:cubicBezTo>
                  <a:pt x="30771" y="-185403"/>
                  <a:pt x="180842" y="143572"/>
                  <a:pt x="545416" y="0"/>
                </a:cubicBezTo>
                <a:cubicBezTo>
                  <a:pt x="831865" y="-29273"/>
                  <a:pt x="835727" y="46740"/>
                  <a:pt x="1013650" y="0"/>
                </a:cubicBezTo>
                <a:cubicBezTo>
                  <a:pt x="1234037" y="76634"/>
                  <a:pt x="1453116" y="71155"/>
                  <a:pt x="1543631" y="0"/>
                </a:cubicBezTo>
                <a:cubicBezTo>
                  <a:pt x="1575723" y="115881"/>
                  <a:pt x="1633628" y="256951"/>
                  <a:pt x="1728867" y="308136"/>
                </a:cubicBezTo>
                <a:cubicBezTo>
                  <a:pt x="1794364" y="380084"/>
                  <a:pt x="1805179" y="562667"/>
                  <a:pt x="1929539" y="641950"/>
                </a:cubicBezTo>
                <a:cubicBezTo>
                  <a:pt x="1845872" y="801200"/>
                  <a:pt x="1787703" y="823076"/>
                  <a:pt x="1744302" y="950087"/>
                </a:cubicBezTo>
                <a:cubicBezTo>
                  <a:pt x="1721732" y="1051717"/>
                  <a:pt x="1629660" y="1117257"/>
                  <a:pt x="1543631" y="1283901"/>
                </a:cubicBezTo>
                <a:cubicBezTo>
                  <a:pt x="1459563" y="1412996"/>
                  <a:pt x="1192738" y="1222431"/>
                  <a:pt x="1075396" y="1283901"/>
                </a:cubicBezTo>
                <a:cubicBezTo>
                  <a:pt x="905208" y="1322422"/>
                  <a:pt x="864926" y="1275796"/>
                  <a:pt x="545416" y="1283901"/>
                </a:cubicBezTo>
                <a:cubicBezTo>
                  <a:pt x="360983" y="1325253"/>
                  <a:pt x="103607" y="1199293"/>
                  <a:pt x="0" y="1283901"/>
                </a:cubicBezTo>
                <a:cubicBezTo>
                  <a:pt x="49064" y="1229554"/>
                  <a:pt x="178658" y="1119419"/>
                  <a:pt x="200670" y="950087"/>
                </a:cubicBezTo>
                <a:cubicBezTo>
                  <a:pt x="228594" y="776600"/>
                  <a:pt x="368857" y="763985"/>
                  <a:pt x="385906" y="641950"/>
                </a:cubicBezTo>
                <a:cubicBezTo>
                  <a:pt x="246998" y="541805"/>
                  <a:pt x="262549" y="385681"/>
                  <a:pt x="192953" y="320975"/>
                </a:cubicBezTo>
                <a:cubicBezTo>
                  <a:pt x="26555" y="268032"/>
                  <a:pt x="41955" y="169549"/>
                  <a:pt x="0" y="0"/>
                </a:cubicBezTo>
                <a:close/>
              </a:path>
              <a:path w="1929539" h="1283901" fill="none" stroke="0" extrusionOk="0">
                <a:moveTo>
                  <a:pt x="0" y="0"/>
                </a:moveTo>
                <a:cubicBezTo>
                  <a:pt x="120364" y="-156886"/>
                  <a:pt x="163367" y="100095"/>
                  <a:pt x="545416" y="0"/>
                </a:cubicBezTo>
                <a:cubicBezTo>
                  <a:pt x="817788" y="-1524"/>
                  <a:pt x="827615" y="92898"/>
                  <a:pt x="1013650" y="0"/>
                </a:cubicBezTo>
                <a:cubicBezTo>
                  <a:pt x="1198809" y="76202"/>
                  <a:pt x="1410233" y="33169"/>
                  <a:pt x="1543631" y="0"/>
                </a:cubicBezTo>
                <a:cubicBezTo>
                  <a:pt x="1601470" y="131536"/>
                  <a:pt x="1607620" y="263678"/>
                  <a:pt x="1728867" y="308136"/>
                </a:cubicBezTo>
                <a:cubicBezTo>
                  <a:pt x="1828393" y="404279"/>
                  <a:pt x="1834042" y="603533"/>
                  <a:pt x="1929539" y="641950"/>
                </a:cubicBezTo>
                <a:cubicBezTo>
                  <a:pt x="1852253" y="764028"/>
                  <a:pt x="1758452" y="806724"/>
                  <a:pt x="1744302" y="950087"/>
                </a:cubicBezTo>
                <a:cubicBezTo>
                  <a:pt x="1721956" y="1119155"/>
                  <a:pt x="1615076" y="1167382"/>
                  <a:pt x="1543631" y="1283901"/>
                </a:cubicBezTo>
                <a:cubicBezTo>
                  <a:pt x="1416773" y="1426013"/>
                  <a:pt x="1197026" y="1164122"/>
                  <a:pt x="1075396" y="1283901"/>
                </a:cubicBezTo>
                <a:cubicBezTo>
                  <a:pt x="948489" y="1310749"/>
                  <a:pt x="820259" y="1227172"/>
                  <a:pt x="545416" y="1283901"/>
                </a:cubicBezTo>
                <a:cubicBezTo>
                  <a:pt x="346405" y="1335244"/>
                  <a:pt x="102160" y="1281989"/>
                  <a:pt x="0" y="1283901"/>
                </a:cubicBezTo>
                <a:cubicBezTo>
                  <a:pt x="81386" y="1184132"/>
                  <a:pt x="134158" y="1051711"/>
                  <a:pt x="200670" y="950087"/>
                </a:cubicBezTo>
                <a:cubicBezTo>
                  <a:pt x="291999" y="753037"/>
                  <a:pt x="370659" y="700745"/>
                  <a:pt x="385906" y="641950"/>
                </a:cubicBezTo>
                <a:cubicBezTo>
                  <a:pt x="271754" y="532764"/>
                  <a:pt x="287189" y="335032"/>
                  <a:pt x="192953" y="320975"/>
                </a:cubicBezTo>
                <a:cubicBezTo>
                  <a:pt x="48851" y="285753"/>
                  <a:pt x="83684" y="161378"/>
                  <a:pt x="0" y="0"/>
                </a:cubicBezTo>
                <a:close/>
              </a:path>
              <a:path w="1929539" h="1283901" fill="none" stroke="0" extrusionOk="0">
                <a:moveTo>
                  <a:pt x="0" y="0"/>
                </a:moveTo>
                <a:cubicBezTo>
                  <a:pt x="107019" y="-162053"/>
                  <a:pt x="192334" y="113460"/>
                  <a:pt x="545416" y="0"/>
                </a:cubicBezTo>
                <a:cubicBezTo>
                  <a:pt x="799310" y="-13549"/>
                  <a:pt x="851612" y="76715"/>
                  <a:pt x="1013650" y="0"/>
                </a:cubicBezTo>
                <a:cubicBezTo>
                  <a:pt x="1209626" y="68961"/>
                  <a:pt x="1433491" y="-1223"/>
                  <a:pt x="1543631" y="0"/>
                </a:cubicBezTo>
                <a:cubicBezTo>
                  <a:pt x="1594316" y="114549"/>
                  <a:pt x="1560462" y="273969"/>
                  <a:pt x="1728867" y="308136"/>
                </a:cubicBezTo>
                <a:cubicBezTo>
                  <a:pt x="1858015" y="418582"/>
                  <a:pt x="1803444" y="613040"/>
                  <a:pt x="1929539" y="641950"/>
                </a:cubicBezTo>
                <a:cubicBezTo>
                  <a:pt x="1819905" y="731459"/>
                  <a:pt x="1721498" y="818286"/>
                  <a:pt x="1744302" y="950087"/>
                </a:cubicBezTo>
                <a:cubicBezTo>
                  <a:pt x="1727628" y="1108364"/>
                  <a:pt x="1589364" y="1207580"/>
                  <a:pt x="1543631" y="1283901"/>
                </a:cubicBezTo>
                <a:cubicBezTo>
                  <a:pt x="1400740" y="1426434"/>
                  <a:pt x="1179642" y="1161007"/>
                  <a:pt x="1075396" y="1283901"/>
                </a:cubicBezTo>
                <a:cubicBezTo>
                  <a:pt x="978792" y="1328172"/>
                  <a:pt x="812714" y="1222291"/>
                  <a:pt x="545416" y="1283901"/>
                </a:cubicBezTo>
                <a:cubicBezTo>
                  <a:pt x="366041" y="1355652"/>
                  <a:pt x="75696" y="1256808"/>
                  <a:pt x="0" y="1283901"/>
                </a:cubicBezTo>
                <a:cubicBezTo>
                  <a:pt x="58982" y="1210987"/>
                  <a:pt x="141951" y="1055205"/>
                  <a:pt x="200670" y="950087"/>
                </a:cubicBezTo>
                <a:cubicBezTo>
                  <a:pt x="301315" y="750814"/>
                  <a:pt x="380685" y="709843"/>
                  <a:pt x="385906" y="641950"/>
                </a:cubicBezTo>
                <a:cubicBezTo>
                  <a:pt x="232438" y="531271"/>
                  <a:pt x="289563" y="317944"/>
                  <a:pt x="192953" y="320975"/>
                </a:cubicBezTo>
                <a:cubicBezTo>
                  <a:pt x="39662" y="300899"/>
                  <a:pt x="99664" y="152905"/>
                  <a:pt x="0" y="0"/>
                </a:cubicBezTo>
                <a:close/>
              </a:path>
            </a:pathLst>
          </a:custGeom>
          <a:solidFill>
            <a:schemeClr val="accent6">
              <a:lumMod val="75000"/>
              <a:alpha val="50000"/>
            </a:schemeClr>
          </a:solidFill>
          <a:ln>
            <a:prstDash val="lgDashDotDot"/>
            <a:extLst>
              <a:ext uri="{C807C97D-BFC1-408E-A445-0C87EB9F89A2}">
                <ask:lineSketchStyleProps xmlns:ask="http://schemas.microsoft.com/office/drawing/2018/sketchyshapes" sd="1219033472">
                  <a:custGeom>
                    <a:avLst/>
                    <a:gdLst>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499107 w 1929539"/>
                      <a:gd name="connsiteY1" fmla="*/ 0 h 1283901"/>
                      <a:gd name="connsiteX2" fmla="*/ 967341 w 1929539"/>
                      <a:gd name="connsiteY2" fmla="*/ 0 h 1283901"/>
                      <a:gd name="connsiteX3" fmla="*/ 1543631 w 1929539"/>
                      <a:gd name="connsiteY3" fmla="*/ 0 h 1283901"/>
                      <a:gd name="connsiteX4" fmla="*/ 1732725 w 1929539"/>
                      <a:gd name="connsiteY4" fmla="*/ 314555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998214 w 1929539"/>
                      <a:gd name="connsiteY8" fmla="*/ 1283901 h 1283901"/>
                      <a:gd name="connsiteX9" fmla="*/ 452798 w 1929539"/>
                      <a:gd name="connsiteY9" fmla="*/ 1283901 h 1283901"/>
                      <a:gd name="connsiteX10" fmla="*/ 0 w 1929539"/>
                      <a:gd name="connsiteY10" fmla="*/ 1283901 h 1283901"/>
                      <a:gd name="connsiteX11" fmla="*/ 189094 w 1929539"/>
                      <a:gd name="connsiteY11" fmla="*/ 969343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9539" h="1283901" fill="none" extrusionOk="0">
                        <a:moveTo>
                          <a:pt x="0" y="0"/>
                        </a:moveTo>
                        <a:cubicBezTo>
                          <a:pt x="138886" y="-142397"/>
                          <a:pt x="227698" y="100187"/>
                          <a:pt x="545416" y="0"/>
                        </a:cubicBezTo>
                        <a:cubicBezTo>
                          <a:pt x="779236" y="-17775"/>
                          <a:pt x="863539" y="76336"/>
                          <a:pt x="1013650" y="0"/>
                        </a:cubicBezTo>
                        <a:cubicBezTo>
                          <a:pt x="1215894" y="62840"/>
                          <a:pt x="1435882" y="-14437"/>
                          <a:pt x="1543631" y="0"/>
                        </a:cubicBezTo>
                        <a:cubicBezTo>
                          <a:pt x="1598076" y="116606"/>
                          <a:pt x="1546588" y="267340"/>
                          <a:pt x="1728867" y="308136"/>
                        </a:cubicBezTo>
                        <a:cubicBezTo>
                          <a:pt x="1828698" y="415104"/>
                          <a:pt x="1796842" y="626627"/>
                          <a:pt x="1929539" y="641950"/>
                        </a:cubicBezTo>
                        <a:cubicBezTo>
                          <a:pt x="1858192" y="737322"/>
                          <a:pt x="1737797" y="802941"/>
                          <a:pt x="1744302" y="950087"/>
                        </a:cubicBezTo>
                        <a:cubicBezTo>
                          <a:pt x="1729741" y="1128512"/>
                          <a:pt x="1602894" y="1188778"/>
                          <a:pt x="1543631" y="1283901"/>
                        </a:cubicBezTo>
                        <a:cubicBezTo>
                          <a:pt x="1380543" y="1415127"/>
                          <a:pt x="1167537" y="1158096"/>
                          <a:pt x="1075396" y="1283901"/>
                        </a:cubicBezTo>
                        <a:cubicBezTo>
                          <a:pt x="1000838" y="1331738"/>
                          <a:pt x="800868" y="1212603"/>
                          <a:pt x="545416" y="1283901"/>
                        </a:cubicBezTo>
                        <a:cubicBezTo>
                          <a:pt x="352720" y="1335823"/>
                          <a:pt x="74707" y="1246566"/>
                          <a:pt x="0" y="1283901"/>
                        </a:cubicBezTo>
                        <a:cubicBezTo>
                          <a:pt x="44334" y="1188424"/>
                          <a:pt x="122779" y="1031720"/>
                          <a:pt x="200670" y="950087"/>
                        </a:cubicBezTo>
                        <a:cubicBezTo>
                          <a:pt x="296341" y="755169"/>
                          <a:pt x="380043" y="712865"/>
                          <a:pt x="385906" y="641950"/>
                        </a:cubicBezTo>
                        <a:cubicBezTo>
                          <a:pt x="256871" y="527259"/>
                          <a:pt x="307590" y="330382"/>
                          <a:pt x="192953" y="320975"/>
                        </a:cubicBezTo>
                        <a:cubicBezTo>
                          <a:pt x="54306" y="301938"/>
                          <a:pt x="111111" y="176239"/>
                          <a:pt x="0" y="0"/>
                        </a:cubicBezTo>
                        <a:close/>
                      </a:path>
                      <a:path w="1929539" h="1283901" stroke="0" extrusionOk="0">
                        <a:moveTo>
                          <a:pt x="0" y="0"/>
                        </a:moveTo>
                        <a:cubicBezTo>
                          <a:pt x="295755" y="-82196"/>
                          <a:pt x="359630" y="132488"/>
                          <a:pt x="499107" y="0"/>
                        </a:cubicBezTo>
                        <a:cubicBezTo>
                          <a:pt x="707973" y="-16075"/>
                          <a:pt x="774666" y="-11808"/>
                          <a:pt x="967341" y="0"/>
                        </a:cubicBezTo>
                        <a:cubicBezTo>
                          <a:pt x="1254088" y="-40524"/>
                          <a:pt x="1427570" y="150790"/>
                          <a:pt x="1543631" y="0"/>
                        </a:cubicBezTo>
                        <a:cubicBezTo>
                          <a:pt x="1653975" y="135962"/>
                          <a:pt x="1687800" y="270300"/>
                          <a:pt x="1732725" y="314555"/>
                        </a:cubicBezTo>
                        <a:cubicBezTo>
                          <a:pt x="1844696" y="474095"/>
                          <a:pt x="1817868" y="511639"/>
                          <a:pt x="1929539" y="641950"/>
                        </a:cubicBezTo>
                        <a:cubicBezTo>
                          <a:pt x="1850479" y="772796"/>
                          <a:pt x="1861191" y="879501"/>
                          <a:pt x="1744302" y="950087"/>
                        </a:cubicBezTo>
                        <a:cubicBezTo>
                          <a:pt x="1775105" y="954306"/>
                          <a:pt x="1579556" y="1077416"/>
                          <a:pt x="1543631" y="1283901"/>
                        </a:cubicBezTo>
                        <a:cubicBezTo>
                          <a:pt x="1244666" y="1343577"/>
                          <a:pt x="1233470" y="1274264"/>
                          <a:pt x="998214" y="1283901"/>
                        </a:cubicBezTo>
                        <a:cubicBezTo>
                          <a:pt x="698632" y="1262781"/>
                          <a:pt x="666241" y="1188654"/>
                          <a:pt x="452798" y="1283901"/>
                        </a:cubicBezTo>
                        <a:cubicBezTo>
                          <a:pt x="334221" y="1363254"/>
                          <a:pt x="237396" y="1258642"/>
                          <a:pt x="0" y="1283901"/>
                        </a:cubicBezTo>
                        <a:cubicBezTo>
                          <a:pt x="13913" y="1188604"/>
                          <a:pt x="142588" y="999728"/>
                          <a:pt x="189094" y="969343"/>
                        </a:cubicBezTo>
                        <a:cubicBezTo>
                          <a:pt x="235959" y="811444"/>
                          <a:pt x="354774" y="707307"/>
                          <a:pt x="385906" y="641950"/>
                        </a:cubicBezTo>
                        <a:cubicBezTo>
                          <a:pt x="241879" y="597580"/>
                          <a:pt x="310741" y="309019"/>
                          <a:pt x="192953" y="320975"/>
                        </a:cubicBezTo>
                        <a:cubicBezTo>
                          <a:pt x="174437" y="216075"/>
                          <a:pt x="200755" y="63329"/>
                          <a:pt x="0" y="0"/>
                        </a:cubicBezTo>
                        <a:close/>
                      </a:path>
                      <a:path w="1929539" h="1283901" fill="none" stroke="0" extrusionOk="0">
                        <a:moveTo>
                          <a:pt x="0" y="0"/>
                        </a:moveTo>
                        <a:cubicBezTo>
                          <a:pt x="133216" y="-155147"/>
                          <a:pt x="293839" y="-58652"/>
                          <a:pt x="545416" y="0"/>
                        </a:cubicBezTo>
                        <a:cubicBezTo>
                          <a:pt x="798922" y="-27675"/>
                          <a:pt x="765509" y="-8167"/>
                          <a:pt x="1013650" y="0"/>
                        </a:cubicBezTo>
                        <a:cubicBezTo>
                          <a:pt x="1263551" y="71900"/>
                          <a:pt x="1348558" y="39022"/>
                          <a:pt x="1543631" y="0"/>
                        </a:cubicBezTo>
                        <a:cubicBezTo>
                          <a:pt x="1587147" y="72018"/>
                          <a:pt x="1668213" y="224268"/>
                          <a:pt x="1728867" y="308136"/>
                        </a:cubicBezTo>
                        <a:cubicBezTo>
                          <a:pt x="1763523" y="376508"/>
                          <a:pt x="1858307" y="606724"/>
                          <a:pt x="1929539" y="641950"/>
                        </a:cubicBezTo>
                        <a:cubicBezTo>
                          <a:pt x="1806489" y="757115"/>
                          <a:pt x="1820403" y="816793"/>
                          <a:pt x="1744302" y="950087"/>
                        </a:cubicBezTo>
                        <a:cubicBezTo>
                          <a:pt x="1635393" y="1077874"/>
                          <a:pt x="1593106" y="1139321"/>
                          <a:pt x="1543631" y="1283901"/>
                        </a:cubicBezTo>
                        <a:cubicBezTo>
                          <a:pt x="1385293" y="1312567"/>
                          <a:pt x="1273203" y="1221893"/>
                          <a:pt x="1075396" y="1283901"/>
                        </a:cubicBezTo>
                        <a:cubicBezTo>
                          <a:pt x="880447" y="1325713"/>
                          <a:pt x="805040" y="1313436"/>
                          <a:pt x="545416" y="1283901"/>
                        </a:cubicBezTo>
                        <a:cubicBezTo>
                          <a:pt x="262711" y="1336301"/>
                          <a:pt x="201204" y="1274727"/>
                          <a:pt x="0" y="1283901"/>
                        </a:cubicBezTo>
                        <a:cubicBezTo>
                          <a:pt x="5414" y="1131444"/>
                          <a:pt x="149651" y="1058291"/>
                          <a:pt x="200670" y="950087"/>
                        </a:cubicBezTo>
                        <a:cubicBezTo>
                          <a:pt x="286744" y="739821"/>
                          <a:pt x="394977" y="704195"/>
                          <a:pt x="385906" y="641950"/>
                        </a:cubicBezTo>
                        <a:cubicBezTo>
                          <a:pt x="334949" y="519350"/>
                          <a:pt x="272247" y="363779"/>
                          <a:pt x="192953" y="320975"/>
                        </a:cubicBezTo>
                        <a:cubicBezTo>
                          <a:pt x="127634" y="328038"/>
                          <a:pt x="135450" y="103688"/>
                          <a:pt x="0" y="0"/>
                        </a:cubicBezTo>
                        <a:close/>
                      </a:path>
                      <a:path w="1929539" h="1283901" fill="none" stroke="0" extrusionOk="0">
                        <a:moveTo>
                          <a:pt x="0" y="0"/>
                        </a:moveTo>
                        <a:cubicBezTo>
                          <a:pt x="170094" y="-91057"/>
                          <a:pt x="261952" y="38407"/>
                          <a:pt x="545416" y="0"/>
                        </a:cubicBezTo>
                        <a:cubicBezTo>
                          <a:pt x="785668" y="-47899"/>
                          <a:pt x="809049" y="57309"/>
                          <a:pt x="1013650" y="0"/>
                        </a:cubicBezTo>
                        <a:cubicBezTo>
                          <a:pt x="1182480" y="71097"/>
                          <a:pt x="1413050" y="43358"/>
                          <a:pt x="1543631" y="0"/>
                        </a:cubicBezTo>
                        <a:cubicBezTo>
                          <a:pt x="1610189" y="34469"/>
                          <a:pt x="1683691" y="284717"/>
                          <a:pt x="1728867" y="308136"/>
                        </a:cubicBezTo>
                        <a:cubicBezTo>
                          <a:pt x="1850930" y="347305"/>
                          <a:pt x="1892987" y="562345"/>
                          <a:pt x="1929539" y="641950"/>
                        </a:cubicBezTo>
                        <a:cubicBezTo>
                          <a:pt x="1868670" y="784964"/>
                          <a:pt x="1780430" y="847534"/>
                          <a:pt x="1744302" y="950087"/>
                        </a:cubicBezTo>
                        <a:cubicBezTo>
                          <a:pt x="1676054" y="1085140"/>
                          <a:pt x="1643620" y="1132634"/>
                          <a:pt x="1543631" y="1283901"/>
                        </a:cubicBezTo>
                        <a:cubicBezTo>
                          <a:pt x="1439804" y="1340429"/>
                          <a:pt x="1268034" y="1208432"/>
                          <a:pt x="1075396" y="1283901"/>
                        </a:cubicBezTo>
                        <a:cubicBezTo>
                          <a:pt x="892445" y="1314405"/>
                          <a:pt x="852286" y="1279747"/>
                          <a:pt x="545416" y="1283901"/>
                        </a:cubicBezTo>
                        <a:cubicBezTo>
                          <a:pt x="360084" y="1291035"/>
                          <a:pt x="183678" y="1212026"/>
                          <a:pt x="0" y="1283901"/>
                        </a:cubicBezTo>
                        <a:cubicBezTo>
                          <a:pt x="106019" y="1174932"/>
                          <a:pt x="186550" y="1089886"/>
                          <a:pt x="200670" y="950087"/>
                        </a:cubicBezTo>
                        <a:cubicBezTo>
                          <a:pt x="314850" y="765039"/>
                          <a:pt x="364044" y="714966"/>
                          <a:pt x="385906" y="641950"/>
                        </a:cubicBezTo>
                        <a:cubicBezTo>
                          <a:pt x="263261" y="500745"/>
                          <a:pt x="254013" y="368294"/>
                          <a:pt x="192953" y="320975"/>
                        </a:cubicBezTo>
                        <a:cubicBezTo>
                          <a:pt x="36344" y="254229"/>
                          <a:pt x="97430" y="96487"/>
                          <a:pt x="0" y="0"/>
                        </a:cubicBezTo>
                        <a:close/>
                      </a:path>
                      <a:path w="1929539" h="1283901" fill="none" stroke="0" extrusionOk="0">
                        <a:moveTo>
                          <a:pt x="0" y="0"/>
                        </a:moveTo>
                        <a:cubicBezTo>
                          <a:pt x="80438" y="-142328"/>
                          <a:pt x="206053" y="113891"/>
                          <a:pt x="545416" y="0"/>
                        </a:cubicBezTo>
                        <a:cubicBezTo>
                          <a:pt x="820263" y="-36228"/>
                          <a:pt x="809912" y="50458"/>
                          <a:pt x="1013650" y="0"/>
                        </a:cubicBezTo>
                        <a:cubicBezTo>
                          <a:pt x="1211676" y="66937"/>
                          <a:pt x="1420647" y="50190"/>
                          <a:pt x="1543631" y="0"/>
                        </a:cubicBezTo>
                        <a:cubicBezTo>
                          <a:pt x="1584914" y="88134"/>
                          <a:pt x="1622767" y="263156"/>
                          <a:pt x="1728867" y="308136"/>
                        </a:cubicBezTo>
                        <a:cubicBezTo>
                          <a:pt x="1818503" y="391399"/>
                          <a:pt x="1822220" y="589699"/>
                          <a:pt x="1929539" y="641950"/>
                        </a:cubicBezTo>
                        <a:cubicBezTo>
                          <a:pt x="1848907" y="778821"/>
                          <a:pt x="1775721" y="813112"/>
                          <a:pt x="1744302" y="950087"/>
                        </a:cubicBezTo>
                        <a:cubicBezTo>
                          <a:pt x="1715562" y="1078602"/>
                          <a:pt x="1613902" y="1145642"/>
                          <a:pt x="1543631" y="1283901"/>
                        </a:cubicBezTo>
                        <a:cubicBezTo>
                          <a:pt x="1433359" y="1406967"/>
                          <a:pt x="1196563" y="1220111"/>
                          <a:pt x="1075396" y="1283901"/>
                        </a:cubicBezTo>
                        <a:cubicBezTo>
                          <a:pt x="910821" y="1312484"/>
                          <a:pt x="846895" y="1272474"/>
                          <a:pt x="545416" y="1283901"/>
                        </a:cubicBezTo>
                        <a:cubicBezTo>
                          <a:pt x="341665" y="1334544"/>
                          <a:pt x="113902" y="1214323"/>
                          <a:pt x="0" y="1283901"/>
                        </a:cubicBezTo>
                        <a:cubicBezTo>
                          <a:pt x="51847" y="1222761"/>
                          <a:pt x="164297" y="1101249"/>
                          <a:pt x="200670" y="950087"/>
                        </a:cubicBezTo>
                        <a:cubicBezTo>
                          <a:pt x="259693" y="772514"/>
                          <a:pt x="367318" y="745444"/>
                          <a:pt x="385906" y="641950"/>
                        </a:cubicBezTo>
                        <a:cubicBezTo>
                          <a:pt x="256879" y="540065"/>
                          <a:pt x="267933" y="363445"/>
                          <a:pt x="192953" y="320975"/>
                        </a:cubicBezTo>
                        <a:cubicBezTo>
                          <a:pt x="44570" y="272313"/>
                          <a:pt x="62117" y="158151"/>
                          <a:pt x="0" y="0"/>
                        </a:cubicBezTo>
                        <a:close/>
                      </a:path>
                      <a:path w="1929539" h="1283901" fill="none" stroke="0" extrusionOk="0">
                        <a:moveTo>
                          <a:pt x="0" y="0"/>
                        </a:moveTo>
                        <a:cubicBezTo>
                          <a:pt x="110502" y="-123623"/>
                          <a:pt x="186951" y="113974"/>
                          <a:pt x="545416" y="0"/>
                        </a:cubicBezTo>
                        <a:cubicBezTo>
                          <a:pt x="813105" y="-21937"/>
                          <a:pt x="818489" y="67773"/>
                          <a:pt x="1013650" y="0"/>
                        </a:cubicBezTo>
                        <a:cubicBezTo>
                          <a:pt x="1189283" y="80897"/>
                          <a:pt x="1412382" y="9399"/>
                          <a:pt x="1543631" y="0"/>
                        </a:cubicBezTo>
                        <a:cubicBezTo>
                          <a:pt x="1580631" y="102022"/>
                          <a:pt x="1600442" y="270728"/>
                          <a:pt x="1728867" y="308136"/>
                        </a:cubicBezTo>
                        <a:cubicBezTo>
                          <a:pt x="1842964" y="399034"/>
                          <a:pt x="1824834" y="601622"/>
                          <a:pt x="1929539" y="641950"/>
                        </a:cubicBezTo>
                        <a:cubicBezTo>
                          <a:pt x="1831216" y="749165"/>
                          <a:pt x="1753713" y="810671"/>
                          <a:pt x="1744302" y="950087"/>
                        </a:cubicBezTo>
                        <a:cubicBezTo>
                          <a:pt x="1714970" y="1102846"/>
                          <a:pt x="1607095" y="1166169"/>
                          <a:pt x="1543631" y="1283901"/>
                        </a:cubicBezTo>
                        <a:cubicBezTo>
                          <a:pt x="1391934" y="1410496"/>
                          <a:pt x="1182941" y="1174484"/>
                          <a:pt x="1075396" y="1283901"/>
                        </a:cubicBezTo>
                        <a:cubicBezTo>
                          <a:pt x="920215" y="1312243"/>
                          <a:pt x="817741" y="1233179"/>
                          <a:pt x="545416" y="1283901"/>
                        </a:cubicBezTo>
                        <a:cubicBezTo>
                          <a:pt x="343435" y="1336896"/>
                          <a:pt x="100614" y="1259877"/>
                          <a:pt x="0" y="1283901"/>
                        </a:cubicBezTo>
                        <a:cubicBezTo>
                          <a:pt x="52292" y="1187786"/>
                          <a:pt x="132779" y="1053964"/>
                          <a:pt x="200670" y="950087"/>
                        </a:cubicBezTo>
                        <a:cubicBezTo>
                          <a:pt x="293011" y="756656"/>
                          <a:pt x="376828" y="710259"/>
                          <a:pt x="385906" y="641950"/>
                        </a:cubicBezTo>
                        <a:cubicBezTo>
                          <a:pt x="251599" y="532564"/>
                          <a:pt x="285620" y="336737"/>
                          <a:pt x="192953" y="320975"/>
                        </a:cubicBezTo>
                        <a:cubicBezTo>
                          <a:pt x="54996" y="284227"/>
                          <a:pt x="108654" y="170556"/>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endParaRPr lang="en-US" sz="1200" kern="1200">
              <a:solidFill>
                <a:schemeClr val="tx1"/>
              </a:solidFill>
              <a:latin typeface="Arial" panose="020B0604020202020204" pitchFamily="34" charset="0"/>
              <a:cs typeface="Arial" panose="020B0604020202020204" pitchFamily="34" charset="0"/>
            </a:endParaRPr>
          </a:p>
          <a:p>
            <a:pPr marL="0" lvl="0" indent="0" algn="ctr" defTabSz="1377950">
              <a:lnSpc>
                <a:spcPct val="150000"/>
              </a:lnSpc>
              <a:spcBef>
                <a:spcPct val="0"/>
              </a:spcBef>
              <a:spcAft>
                <a:spcPct val="35000"/>
              </a:spcAft>
              <a:buNone/>
            </a:pPr>
            <a:r>
              <a:rPr lang="en-US" sz="1200" kern="1200" err="1">
                <a:solidFill>
                  <a:schemeClr val="tx1"/>
                </a:solidFill>
                <a:latin typeface="Arial" panose="020B0604020202020204" pitchFamily="34" charset="0"/>
                <a:cs typeface="Arial" panose="020B0604020202020204" pitchFamily="34" charset="0"/>
              </a:rPr>
              <a:t>Xếp</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hạng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các</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tài</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liệu</a:t>
            </a:r>
            <a:r>
              <a:rPr lang="en-US" sz="1200" kern="1200">
                <a:solidFill>
                  <a:schemeClr val="tx1"/>
                </a:solidFill>
                <a:latin typeface="Arial" panose="020B0604020202020204" pitchFamily="34" charset="0"/>
                <a:cs typeface="Arial" panose="020B0604020202020204" pitchFamily="34" charset="0"/>
              </a:rPr>
              <a:t> &amp; </a:t>
            </a:r>
            <a:r>
              <a:rPr lang="en-US" sz="1200" kern="1200" err="1">
                <a:solidFill>
                  <a:schemeClr val="tx1"/>
                </a:solidFill>
                <a:latin typeface="Arial" panose="020B0604020202020204" pitchFamily="34" charset="0"/>
                <a:cs typeface="Arial" panose="020B0604020202020204" pitchFamily="34" charset="0"/>
              </a:rPr>
              <a:t>trả</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về</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tài</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liệu</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dựa</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trên</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xếp</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hạng</a:t>
            </a:r>
            <a:endParaRPr lang="en-US" sz="1200" kern="1200">
              <a:solidFill>
                <a:schemeClr val="tx1"/>
              </a:solidFill>
              <a:latin typeface="Arial" panose="020B0604020202020204" pitchFamily="34" charset="0"/>
              <a:cs typeface="Arial" panose="020B0604020202020204" pitchFamily="34" charset="0"/>
            </a:endParaRPr>
          </a:p>
          <a:p>
            <a:pPr marL="0" lvl="0" indent="0" algn="ctr" defTabSz="1377950">
              <a:lnSpc>
                <a:spcPct val="150000"/>
              </a:lnSpc>
              <a:spcBef>
                <a:spcPct val="0"/>
              </a:spcBef>
              <a:spcAft>
                <a:spcPct val="35000"/>
              </a:spcAft>
              <a:buNone/>
            </a:pPr>
            <a:endParaRPr lang="en-US" sz="1200" kern="1200">
              <a:solidFill>
                <a:schemeClr val="tx1"/>
              </a:solidFill>
              <a:latin typeface="Arial" panose="020B0604020202020204" pitchFamily="34" charset="0"/>
              <a:cs typeface="Arial" panose="020B0604020202020204" pitchFamily="34" charset="0"/>
            </a:endParaRPr>
          </a:p>
        </p:txBody>
      </p:sp>
      <p:sp>
        <p:nvSpPr>
          <p:cNvPr id="8" name="Freeform 31">
            <a:extLst>
              <a:ext uri="{FF2B5EF4-FFF2-40B4-BE49-F238E27FC236}">
                <a16:creationId xmlns:a16="http://schemas.microsoft.com/office/drawing/2014/main" id="{1EE42FA8-618F-7C34-09FC-508F8462D1F0}"/>
              </a:ext>
            </a:extLst>
          </p:cNvPr>
          <p:cNvSpPr/>
          <p:nvPr/>
        </p:nvSpPr>
        <p:spPr>
          <a:xfrm>
            <a:off x="475391" y="1803899"/>
            <a:ext cx="1435482" cy="1283901"/>
          </a:xfrm>
          <a:custGeom>
            <a:avLst/>
            <a:gdLst>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482" h="1283901" fill="none" extrusionOk="0">
                <a:moveTo>
                  <a:pt x="0" y="0"/>
                </a:moveTo>
                <a:cubicBezTo>
                  <a:pt x="489895" y="-200735"/>
                  <a:pt x="959090" y="135160"/>
                  <a:pt x="1148385" y="0"/>
                </a:cubicBezTo>
                <a:cubicBezTo>
                  <a:pt x="1261858" y="210426"/>
                  <a:pt x="1418771" y="464977"/>
                  <a:pt x="1435482" y="641950"/>
                </a:cubicBezTo>
                <a:cubicBezTo>
                  <a:pt x="1337570" y="743485"/>
                  <a:pt x="1350870" y="1218677"/>
                  <a:pt x="1148385" y="1283901"/>
                </a:cubicBezTo>
                <a:cubicBezTo>
                  <a:pt x="670882" y="1357121"/>
                  <a:pt x="327720" y="1614175"/>
                  <a:pt x="0" y="1283901"/>
                </a:cubicBezTo>
                <a:cubicBezTo>
                  <a:pt x="214364" y="1192400"/>
                  <a:pt x="315281" y="881524"/>
                  <a:pt x="287095" y="641950"/>
                </a:cubicBezTo>
                <a:cubicBezTo>
                  <a:pt x="235334" y="327061"/>
                  <a:pt x="90692" y="104309"/>
                  <a:pt x="0" y="0"/>
                </a:cubicBezTo>
                <a:close/>
              </a:path>
              <a:path w="1435482" h="1283901" stroke="0" extrusionOk="0">
                <a:moveTo>
                  <a:pt x="0" y="0"/>
                </a:moveTo>
                <a:cubicBezTo>
                  <a:pt x="241577" y="86923"/>
                  <a:pt x="522098" y="-136603"/>
                  <a:pt x="1148385" y="0"/>
                </a:cubicBezTo>
                <a:cubicBezTo>
                  <a:pt x="1162946" y="194406"/>
                  <a:pt x="1353109" y="542055"/>
                  <a:pt x="1435482" y="641950"/>
                </a:cubicBezTo>
                <a:cubicBezTo>
                  <a:pt x="1317900" y="917966"/>
                  <a:pt x="1094445" y="1177200"/>
                  <a:pt x="1148385" y="1283901"/>
                </a:cubicBezTo>
                <a:cubicBezTo>
                  <a:pt x="632563" y="1273568"/>
                  <a:pt x="606891" y="1404620"/>
                  <a:pt x="0" y="1283901"/>
                </a:cubicBezTo>
                <a:cubicBezTo>
                  <a:pt x="128383" y="1120372"/>
                  <a:pt x="337425" y="754841"/>
                  <a:pt x="287095" y="641950"/>
                </a:cubicBezTo>
                <a:cubicBezTo>
                  <a:pt x="208368" y="491147"/>
                  <a:pt x="19484" y="205218"/>
                  <a:pt x="0" y="0"/>
                </a:cubicBezTo>
                <a:close/>
              </a:path>
              <a:path w="1435482" h="1283901" fill="none" stroke="0" extrusionOk="0">
                <a:moveTo>
                  <a:pt x="0" y="0"/>
                </a:moveTo>
                <a:cubicBezTo>
                  <a:pt x="545515" y="-788"/>
                  <a:pt x="900207" y="129425"/>
                  <a:pt x="1148385" y="0"/>
                </a:cubicBezTo>
                <a:cubicBezTo>
                  <a:pt x="1226252" y="50399"/>
                  <a:pt x="1201374" y="436776"/>
                  <a:pt x="1435482" y="641950"/>
                </a:cubicBezTo>
                <a:cubicBezTo>
                  <a:pt x="1462814" y="808864"/>
                  <a:pt x="1220659" y="1201173"/>
                  <a:pt x="1148385" y="1283901"/>
                </a:cubicBezTo>
                <a:cubicBezTo>
                  <a:pt x="490653" y="1328527"/>
                  <a:pt x="260321" y="1301805"/>
                  <a:pt x="0" y="1283901"/>
                </a:cubicBezTo>
                <a:cubicBezTo>
                  <a:pt x="165510" y="1085019"/>
                  <a:pt x="261361" y="741093"/>
                  <a:pt x="287095" y="641950"/>
                </a:cubicBezTo>
                <a:cubicBezTo>
                  <a:pt x="206554" y="439994"/>
                  <a:pt x="28825" y="200464"/>
                  <a:pt x="0" y="0"/>
                </a:cubicBezTo>
                <a:close/>
              </a:path>
              <a:path w="1435482" h="1283901" fill="none" stroke="0" extrusionOk="0">
                <a:moveTo>
                  <a:pt x="0" y="0"/>
                </a:moveTo>
                <a:cubicBezTo>
                  <a:pt x="459287" y="-64668"/>
                  <a:pt x="944060" y="8105"/>
                  <a:pt x="1148385" y="0"/>
                </a:cubicBezTo>
                <a:cubicBezTo>
                  <a:pt x="1291351" y="138979"/>
                  <a:pt x="1321259" y="390584"/>
                  <a:pt x="1435482" y="641950"/>
                </a:cubicBezTo>
                <a:cubicBezTo>
                  <a:pt x="1307803" y="747343"/>
                  <a:pt x="1327549" y="1101254"/>
                  <a:pt x="1148385" y="1283901"/>
                </a:cubicBezTo>
                <a:cubicBezTo>
                  <a:pt x="450282" y="1263944"/>
                  <a:pt x="390228" y="1528305"/>
                  <a:pt x="0" y="1283901"/>
                </a:cubicBezTo>
                <a:cubicBezTo>
                  <a:pt x="228169" y="1091673"/>
                  <a:pt x="262311" y="845144"/>
                  <a:pt x="287095" y="641950"/>
                </a:cubicBezTo>
                <a:cubicBezTo>
                  <a:pt x="195280" y="396025"/>
                  <a:pt x="54560" y="113271"/>
                  <a:pt x="0" y="0"/>
                </a:cubicBezTo>
                <a:close/>
              </a:path>
              <a:path w="1435482" h="1283901" fill="none" stroke="0" extrusionOk="0">
                <a:moveTo>
                  <a:pt x="0" y="0"/>
                </a:moveTo>
                <a:cubicBezTo>
                  <a:pt x="492359" y="-152292"/>
                  <a:pt x="1009309" y="166896"/>
                  <a:pt x="1148385" y="0"/>
                </a:cubicBezTo>
                <a:cubicBezTo>
                  <a:pt x="1260423" y="222749"/>
                  <a:pt x="1356605" y="485982"/>
                  <a:pt x="1435482" y="641950"/>
                </a:cubicBezTo>
                <a:cubicBezTo>
                  <a:pt x="1385525" y="798029"/>
                  <a:pt x="1256863" y="1157517"/>
                  <a:pt x="1148385" y="1283901"/>
                </a:cubicBezTo>
                <a:cubicBezTo>
                  <a:pt x="518987" y="1266916"/>
                  <a:pt x="471308" y="1517691"/>
                  <a:pt x="0" y="1283901"/>
                </a:cubicBezTo>
                <a:cubicBezTo>
                  <a:pt x="221571" y="1074545"/>
                  <a:pt x="249326" y="773127"/>
                  <a:pt x="287095" y="641950"/>
                </a:cubicBezTo>
                <a:cubicBezTo>
                  <a:pt x="127107" y="395759"/>
                  <a:pt x="75094" y="184778"/>
                  <a:pt x="0" y="0"/>
                </a:cubicBezTo>
                <a:close/>
              </a:path>
              <a:path w="1435482" h="1283901" fill="none" stroke="0" extrusionOk="0">
                <a:moveTo>
                  <a:pt x="0" y="0"/>
                </a:moveTo>
                <a:cubicBezTo>
                  <a:pt x="445929" y="-188756"/>
                  <a:pt x="976247" y="99048"/>
                  <a:pt x="1148385" y="0"/>
                </a:cubicBezTo>
                <a:cubicBezTo>
                  <a:pt x="1245204" y="200062"/>
                  <a:pt x="1365940" y="454966"/>
                  <a:pt x="1435482" y="641950"/>
                </a:cubicBezTo>
                <a:cubicBezTo>
                  <a:pt x="1333151" y="770941"/>
                  <a:pt x="1300868" y="1153886"/>
                  <a:pt x="1148385" y="1283901"/>
                </a:cubicBezTo>
                <a:cubicBezTo>
                  <a:pt x="567636" y="1232827"/>
                  <a:pt x="388837" y="1532015"/>
                  <a:pt x="0" y="1283901"/>
                </a:cubicBezTo>
                <a:cubicBezTo>
                  <a:pt x="199232" y="1131119"/>
                  <a:pt x="311550" y="803507"/>
                  <a:pt x="287095" y="641950"/>
                </a:cubicBezTo>
                <a:cubicBezTo>
                  <a:pt x="191521" y="361179"/>
                  <a:pt x="91287" y="144207"/>
                  <a:pt x="0" y="0"/>
                </a:cubicBezTo>
                <a:close/>
              </a:path>
              <a:path w="1435482" h="1283901" fill="none" stroke="0" extrusionOk="0">
                <a:moveTo>
                  <a:pt x="0" y="0"/>
                </a:moveTo>
                <a:cubicBezTo>
                  <a:pt x="477729" y="-190457"/>
                  <a:pt x="943048" y="138677"/>
                  <a:pt x="1148385" y="0"/>
                </a:cubicBezTo>
                <a:cubicBezTo>
                  <a:pt x="1273210" y="204915"/>
                  <a:pt x="1383130" y="457644"/>
                  <a:pt x="1435482" y="641950"/>
                </a:cubicBezTo>
                <a:cubicBezTo>
                  <a:pt x="1331962" y="766049"/>
                  <a:pt x="1326437" y="1227337"/>
                  <a:pt x="1148385" y="1283901"/>
                </a:cubicBezTo>
                <a:cubicBezTo>
                  <a:pt x="581423" y="1264243"/>
                  <a:pt x="402091" y="1629792"/>
                  <a:pt x="0" y="1283901"/>
                </a:cubicBezTo>
                <a:cubicBezTo>
                  <a:pt x="197271" y="1158162"/>
                  <a:pt x="298511" y="838382"/>
                  <a:pt x="287095" y="641950"/>
                </a:cubicBezTo>
                <a:cubicBezTo>
                  <a:pt x="202731" y="341150"/>
                  <a:pt x="71419" y="141189"/>
                  <a:pt x="0" y="0"/>
                </a:cubicBezTo>
                <a:close/>
              </a:path>
            </a:pathLst>
          </a:custGeom>
          <a:solidFill>
            <a:srgbClr val="92D050">
              <a:alpha val="55000"/>
            </a:srgbClr>
          </a:solidFill>
          <a:ln>
            <a:solidFill>
              <a:schemeClr val="lt1">
                <a:hueOff val="0"/>
                <a:satOff val="0"/>
                <a:lumOff val="0"/>
                <a:alpha val="19000"/>
              </a:schemeClr>
            </a:solidFill>
            <a:prstDash val="lgDashDotDot"/>
            <a:extLst>
              <a:ext uri="{C807C97D-BFC1-408E-A445-0C87EB9F89A2}">
                <ask:lineSketchStyleProps xmlns:ask="http://schemas.microsoft.com/office/drawing/2018/sketchyshapes" sd="1219033472">
                  <a:custGeom>
                    <a:avLst/>
                    <a:gdLst>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482" h="1283901" fill="none" extrusionOk="0">
                        <a:moveTo>
                          <a:pt x="0" y="0"/>
                        </a:moveTo>
                        <a:cubicBezTo>
                          <a:pt x="491889" y="-181723"/>
                          <a:pt x="961558" y="131730"/>
                          <a:pt x="1148385" y="0"/>
                        </a:cubicBezTo>
                        <a:cubicBezTo>
                          <a:pt x="1239242" y="197764"/>
                          <a:pt x="1387673" y="457500"/>
                          <a:pt x="1435482" y="641950"/>
                        </a:cubicBezTo>
                        <a:cubicBezTo>
                          <a:pt x="1352581" y="745913"/>
                          <a:pt x="1330951" y="1202387"/>
                          <a:pt x="1148385" y="1283901"/>
                        </a:cubicBezTo>
                        <a:cubicBezTo>
                          <a:pt x="624219" y="1287658"/>
                          <a:pt x="325704" y="1593294"/>
                          <a:pt x="0" y="1283901"/>
                        </a:cubicBezTo>
                        <a:cubicBezTo>
                          <a:pt x="191708" y="1157502"/>
                          <a:pt x="291627" y="852549"/>
                          <a:pt x="287095" y="641950"/>
                        </a:cubicBezTo>
                        <a:cubicBezTo>
                          <a:pt x="216785" y="343302"/>
                          <a:pt x="85713" y="127731"/>
                          <a:pt x="0" y="0"/>
                        </a:cubicBezTo>
                        <a:close/>
                      </a:path>
                      <a:path w="1435482" h="1283901" stroke="0" extrusionOk="0">
                        <a:moveTo>
                          <a:pt x="0" y="0"/>
                        </a:moveTo>
                        <a:cubicBezTo>
                          <a:pt x="263410" y="83338"/>
                          <a:pt x="570869" y="-102952"/>
                          <a:pt x="1148385" y="0"/>
                        </a:cubicBezTo>
                        <a:cubicBezTo>
                          <a:pt x="1184192" y="195914"/>
                          <a:pt x="1356541" y="549052"/>
                          <a:pt x="1435482" y="641950"/>
                        </a:cubicBezTo>
                        <a:cubicBezTo>
                          <a:pt x="1316737" y="933704"/>
                          <a:pt x="1111386" y="1167308"/>
                          <a:pt x="1148385" y="1283901"/>
                        </a:cubicBezTo>
                        <a:cubicBezTo>
                          <a:pt x="634012" y="1270977"/>
                          <a:pt x="599621" y="1399218"/>
                          <a:pt x="0" y="1283901"/>
                        </a:cubicBezTo>
                        <a:cubicBezTo>
                          <a:pt x="128705" y="1112706"/>
                          <a:pt x="323200" y="763279"/>
                          <a:pt x="287095" y="641950"/>
                        </a:cubicBezTo>
                        <a:cubicBezTo>
                          <a:pt x="213510" y="482984"/>
                          <a:pt x="24812" y="204934"/>
                          <a:pt x="0" y="0"/>
                        </a:cubicBezTo>
                        <a:close/>
                      </a:path>
                      <a:path w="1435482" h="1283901" fill="none" stroke="0" extrusionOk="0">
                        <a:moveTo>
                          <a:pt x="0" y="0"/>
                        </a:moveTo>
                        <a:cubicBezTo>
                          <a:pt x="524878" y="-41650"/>
                          <a:pt x="930795" y="113294"/>
                          <a:pt x="1148385" y="0"/>
                        </a:cubicBezTo>
                        <a:cubicBezTo>
                          <a:pt x="1220934" y="80808"/>
                          <a:pt x="1234498" y="438651"/>
                          <a:pt x="1435482" y="641950"/>
                        </a:cubicBezTo>
                        <a:cubicBezTo>
                          <a:pt x="1447992" y="796103"/>
                          <a:pt x="1227100" y="1181725"/>
                          <a:pt x="1148385" y="1283901"/>
                        </a:cubicBezTo>
                        <a:cubicBezTo>
                          <a:pt x="498007" y="1313764"/>
                          <a:pt x="268469" y="1312616"/>
                          <a:pt x="0" y="1283901"/>
                        </a:cubicBezTo>
                        <a:cubicBezTo>
                          <a:pt x="158335" y="1082771"/>
                          <a:pt x="261852" y="751279"/>
                          <a:pt x="287095" y="641950"/>
                        </a:cubicBezTo>
                        <a:cubicBezTo>
                          <a:pt x="180633" y="423664"/>
                          <a:pt x="33608" y="199414"/>
                          <a:pt x="0" y="0"/>
                        </a:cubicBezTo>
                        <a:close/>
                      </a:path>
                      <a:path w="1435482" h="1283901" fill="none" stroke="0" extrusionOk="0">
                        <a:moveTo>
                          <a:pt x="0" y="0"/>
                        </a:moveTo>
                        <a:cubicBezTo>
                          <a:pt x="464468" y="-80820"/>
                          <a:pt x="953573" y="38063"/>
                          <a:pt x="1148385" y="0"/>
                        </a:cubicBezTo>
                        <a:cubicBezTo>
                          <a:pt x="1267686" y="156755"/>
                          <a:pt x="1318637" y="395136"/>
                          <a:pt x="1435482" y="641950"/>
                        </a:cubicBezTo>
                        <a:cubicBezTo>
                          <a:pt x="1335341" y="757900"/>
                          <a:pt x="1307476" y="1120992"/>
                          <a:pt x="1148385" y="1283901"/>
                        </a:cubicBezTo>
                        <a:cubicBezTo>
                          <a:pt x="475596" y="1249750"/>
                          <a:pt x="373449" y="1482843"/>
                          <a:pt x="0" y="1283901"/>
                        </a:cubicBezTo>
                        <a:cubicBezTo>
                          <a:pt x="225913" y="1092121"/>
                          <a:pt x="268781" y="820933"/>
                          <a:pt x="287095" y="641950"/>
                        </a:cubicBezTo>
                        <a:cubicBezTo>
                          <a:pt x="178040" y="391080"/>
                          <a:pt x="61545" y="136043"/>
                          <a:pt x="0" y="0"/>
                        </a:cubicBezTo>
                        <a:close/>
                      </a:path>
                      <a:path w="1435482" h="1283901" fill="none" stroke="0" extrusionOk="0">
                        <a:moveTo>
                          <a:pt x="0" y="0"/>
                        </a:moveTo>
                        <a:cubicBezTo>
                          <a:pt x="487202" y="-152456"/>
                          <a:pt x="986463" y="143224"/>
                          <a:pt x="1148385" y="0"/>
                        </a:cubicBezTo>
                        <a:cubicBezTo>
                          <a:pt x="1232628" y="196133"/>
                          <a:pt x="1349146" y="467751"/>
                          <a:pt x="1435482" y="641950"/>
                        </a:cubicBezTo>
                        <a:cubicBezTo>
                          <a:pt x="1366340" y="779050"/>
                          <a:pt x="1259441" y="1160964"/>
                          <a:pt x="1148385" y="1283901"/>
                        </a:cubicBezTo>
                        <a:cubicBezTo>
                          <a:pt x="546063" y="1240038"/>
                          <a:pt x="436510" y="1509881"/>
                          <a:pt x="0" y="1283901"/>
                        </a:cubicBezTo>
                        <a:cubicBezTo>
                          <a:pt x="210185" y="1086704"/>
                          <a:pt x="259850" y="791925"/>
                          <a:pt x="287095" y="641950"/>
                        </a:cubicBezTo>
                        <a:cubicBezTo>
                          <a:pt x="144085" y="387868"/>
                          <a:pt x="73860" y="166264"/>
                          <a:pt x="0" y="0"/>
                        </a:cubicBezTo>
                        <a:close/>
                      </a:path>
                      <a:path w="1435482" h="1283901" fill="none" stroke="0" extrusionOk="0">
                        <a:moveTo>
                          <a:pt x="0" y="0"/>
                        </a:moveTo>
                        <a:cubicBezTo>
                          <a:pt x="463145" y="-169059"/>
                          <a:pt x="952842" y="124372"/>
                          <a:pt x="1148385" y="0"/>
                        </a:cubicBezTo>
                        <a:cubicBezTo>
                          <a:pt x="1237510" y="190602"/>
                          <a:pt x="1337816" y="450145"/>
                          <a:pt x="1435482" y="641950"/>
                        </a:cubicBezTo>
                        <a:cubicBezTo>
                          <a:pt x="1347417" y="765721"/>
                          <a:pt x="1301794" y="1185726"/>
                          <a:pt x="1148385" y="1283901"/>
                        </a:cubicBezTo>
                        <a:cubicBezTo>
                          <a:pt x="565754" y="1251850"/>
                          <a:pt x="378992" y="1561121"/>
                          <a:pt x="0" y="1283901"/>
                        </a:cubicBezTo>
                        <a:cubicBezTo>
                          <a:pt x="202964" y="1130828"/>
                          <a:pt x="299627" y="822070"/>
                          <a:pt x="287095" y="641950"/>
                        </a:cubicBezTo>
                        <a:cubicBezTo>
                          <a:pt x="189141" y="363052"/>
                          <a:pt x="73394" y="145596"/>
                          <a:pt x="0" y="0"/>
                        </a:cubicBezTo>
                        <a:close/>
                      </a:path>
                    </a:pathLst>
                  </a:custGeom>
                  <ask:type>
                    <ask:lineSketchCurved/>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a:solidFill>
                  <a:schemeClr val="tx1"/>
                </a:solidFill>
                <a:latin typeface="Arial" panose="020B0604020202020204" pitchFamily="34" charset="0"/>
                <a:cs typeface="Arial" panose="020B0604020202020204" pitchFamily="34" charset="0"/>
              </a:rPr>
              <a:t>Query</a:t>
            </a:r>
            <a:endParaRPr lang="en-US" sz="1200" kern="1200">
              <a:solidFill>
                <a:schemeClr val="tx1"/>
              </a:solidFill>
              <a:latin typeface="Arial" panose="020B0604020202020204" pitchFamily="34" charset="0"/>
              <a:cs typeface="Arial" panose="020B0604020202020204" pitchFamily="34" charset="0"/>
            </a:endParaRPr>
          </a:p>
        </p:txBody>
      </p:sp>
      <p:sp>
        <p:nvSpPr>
          <p:cNvPr id="10" name="Google Shape;145;p27">
            <a:extLst>
              <a:ext uri="{FF2B5EF4-FFF2-40B4-BE49-F238E27FC236}">
                <a16:creationId xmlns:a16="http://schemas.microsoft.com/office/drawing/2014/main" id="{86F09B56-A925-7ADD-D299-B6C453DBFF93}"/>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Xử lý truy vấn</a:t>
            </a:r>
            <a:endParaRPr>
              <a:solidFill>
                <a:schemeClr val="dk1"/>
              </a:solidFill>
            </a:endParaRPr>
          </a:p>
        </p:txBody>
      </p:sp>
      <p:sp>
        <p:nvSpPr>
          <p:cNvPr id="2" name="TextBox 1">
            <a:extLst>
              <a:ext uri="{FF2B5EF4-FFF2-40B4-BE49-F238E27FC236}">
                <a16:creationId xmlns:a16="http://schemas.microsoft.com/office/drawing/2014/main" id="{0CDB6CD3-87BE-2496-8B78-B95662E3847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703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DDCFCB67-A3C7-9FE1-1226-A5910854D917}"/>
                  </a:ext>
                </a:extLst>
              </p:cNvPr>
              <p:cNvSpPr txBox="1">
                <a:spLocks/>
              </p:cNvSpPr>
              <p:nvPr/>
            </p:nvSpPr>
            <p:spPr>
              <a:xfrm>
                <a:off x="194571"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DDCFCB67-A3C7-9FE1-1226-A5910854D917}"/>
                  </a:ext>
                </a:extLst>
              </p:cNvPr>
              <p:cNvSpPr txBox="1">
                <a:spLocks noRot="1" noChangeAspect="1" noMove="1" noResize="1" noEditPoints="1" noAdjustHandles="1" noChangeArrowheads="1" noChangeShapeType="1" noTextEdit="1"/>
              </p:cNvSpPr>
              <p:nvPr/>
            </p:nvSpPr>
            <p:spPr>
              <a:xfrm>
                <a:off x="194571" y="0"/>
                <a:ext cx="2319521" cy="1482337"/>
              </a:xfrm>
              <a:prstGeom prst="rect">
                <a:avLst/>
              </a:prstGeom>
              <a:blipFill>
                <a:blip r:embed="rId3"/>
                <a:stretch>
                  <a:fillRect l="-1579" b="-34979"/>
                </a:stretch>
              </a:blipFill>
              <a:ln>
                <a:noFill/>
              </a:ln>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BD0BDEA1-12EF-2CDF-4696-9D90F20D042D}"/>
              </a:ext>
            </a:extLst>
          </p:cNvPr>
          <p:cNvGraphicFramePr>
            <a:graphicFrameLocks noGrp="1"/>
          </p:cNvGraphicFramePr>
          <p:nvPr>
            <p:extLst>
              <p:ext uri="{D42A27DB-BD31-4B8C-83A1-F6EECF244321}">
                <p14:modId xmlns:p14="http://schemas.microsoft.com/office/powerpoint/2010/main" val="2654898828"/>
              </p:ext>
            </p:extLst>
          </p:nvPr>
        </p:nvGraphicFramePr>
        <p:xfrm>
          <a:off x="2514092" y="1408659"/>
          <a:ext cx="2530288" cy="2931160"/>
        </p:xfrm>
        <a:graphic>
          <a:graphicData uri="http://schemas.openxmlformats.org/drawingml/2006/table">
            <a:tbl>
              <a:tblPr firstRow="1" bandRow="1">
                <a:tableStyleId>{3E544E06-5A6E-45A2-9D23-63F523CC0A23}</a:tableStyleId>
              </a:tblPr>
              <a:tblGrid>
                <a:gridCol w="1233487">
                  <a:extLst>
                    <a:ext uri="{9D8B030D-6E8A-4147-A177-3AD203B41FA5}">
                      <a16:colId xmlns:a16="http://schemas.microsoft.com/office/drawing/2014/main" val="2162186136"/>
                    </a:ext>
                  </a:extLst>
                </a:gridCol>
                <a:gridCol w="1296801">
                  <a:extLst>
                    <a:ext uri="{9D8B030D-6E8A-4147-A177-3AD203B41FA5}">
                      <a16:colId xmlns:a16="http://schemas.microsoft.com/office/drawing/2014/main" val="2945694765"/>
                    </a:ext>
                  </a:extLst>
                </a:gridCol>
              </a:tblGrid>
              <a:tr h="289704">
                <a:tc>
                  <a:txBody>
                    <a:bodyPr/>
                    <a:lstStyle/>
                    <a:p>
                      <a:pPr algn="ctr"/>
                      <a:r>
                        <a:rPr lang="en-US" sz="1600">
                          <a:latin typeface="Arial" panose="020B0604020202020204" pitchFamily="34" charset="0"/>
                          <a:cs typeface="Arial" panose="020B0604020202020204" pitchFamily="34" charset="0"/>
                        </a:rPr>
                        <a:t>Terms</a:t>
                      </a:r>
                    </a:p>
                  </a:txBody>
                  <a:tcPr>
                    <a:solidFill>
                      <a:schemeClr val="tx1">
                        <a:lumMod val="25000"/>
                        <a:lumOff val="75000"/>
                      </a:schemeClr>
                    </a:solidFill>
                  </a:tcPr>
                </a:tc>
                <a:tc>
                  <a:txBody>
                    <a:bodyPr/>
                    <a:lstStyle/>
                    <a:p>
                      <a:pPr algn="ctr"/>
                      <a:r>
                        <a:rPr lang="en-US" sz="1600">
                          <a:latin typeface="Arial" panose="020B0604020202020204" pitchFamily="34" charset="0"/>
                          <a:cs typeface="Arial" panose="020B0604020202020204" pitchFamily="34" charset="0"/>
                        </a:rPr>
                        <a:t>docID</a:t>
                      </a:r>
                    </a:p>
                  </a:txBody>
                  <a:tcPr>
                    <a:solidFill>
                      <a:schemeClr val="tx1">
                        <a:lumMod val="25000"/>
                        <a:lumOff val="75000"/>
                      </a:schemeClr>
                    </a:solidFill>
                  </a:tcPr>
                </a:tc>
                <a:extLst>
                  <a:ext uri="{0D108BD9-81ED-4DB2-BD59-A6C34878D82A}">
                    <a16:rowId xmlns:a16="http://schemas.microsoft.com/office/drawing/2014/main" val="1121000171"/>
                  </a:ext>
                </a:extLst>
              </a:tr>
              <a:tr h="370840">
                <a:tc>
                  <a:txBody>
                    <a:bodyPr/>
                    <a:lstStyle/>
                    <a:p>
                      <a:pPr algn="ctr"/>
                      <a:r>
                        <a:rPr lang="en-US" sz="1600">
                          <a:latin typeface="Arial" panose="020B0604020202020204" pitchFamily="34" charset="0"/>
                          <a:cs typeface="Arial" panose="020B0604020202020204" pitchFamily="34" charset="0"/>
                        </a:rPr>
                        <a:t>ship</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490550630"/>
                  </a:ext>
                </a:extLst>
              </a:tr>
              <a:tr h="370840">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854602507"/>
                  </a:ext>
                </a:extLst>
              </a:tr>
              <a:tr h="370840">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066605111"/>
                  </a:ext>
                </a:extLst>
              </a:tr>
              <a:tr h="370840">
                <a:tc>
                  <a:txBody>
                    <a:bodyPr/>
                    <a:lstStyle/>
                    <a:p>
                      <a:pPr algn="ctr"/>
                      <a:r>
                        <a:rPr lang="en-US" sz="1600">
                          <a:latin typeface="Arial" panose="020B0604020202020204" pitchFamily="34" charset="0"/>
                          <a:cs typeface="Arial" panose="020B0604020202020204" pitchFamily="34" charset="0"/>
                        </a:rPr>
                        <a:t>boat</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987171130"/>
                  </a:ext>
                </a:extLst>
              </a:tr>
              <a:tr h="370840">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922343625"/>
                  </a:ext>
                </a:extLst>
              </a:tr>
              <a:tr h="370840">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4199036392"/>
                  </a:ext>
                </a:extLst>
              </a:tr>
              <a:tr h="370840">
                <a:tc>
                  <a:txBody>
                    <a:bodyPr/>
                    <a:lstStyle/>
                    <a:p>
                      <a:pPr algn="ctr"/>
                      <a:r>
                        <a:rPr lang="en-US" sz="1600">
                          <a:latin typeface="Arial" panose="020B0604020202020204" pitchFamily="34" charset="0"/>
                          <a:cs typeface="Arial" panose="020B0604020202020204" pitchFamily="34" charset="0"/>
                        </a:rPr>
                        <a:t>tree</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4002596220"/>
                  </a:ext>
                </a:extLst>
              </a:tr>
            </a:tbl>
          </a:graphicData>
        </a:graphic>
      </p:graphicFrame>
      <p:graphicFrame>
        <p:nvGraphicFramePr>
          <p:cNvPr id="8" name="Table 7">
            <a:extLst>
              <a:ext uri="{FF2B5EF4-FFF2-40B4-BE49-F238E27FC236}">
                <a16:creationId xmlns:a16="http://schemas.microsoft.com/office/drawing/2014/main" id="{7FFBBF65-137A-13FB-27CB-F052A88F8653}"/>
              </a:ext>
            </a:extLst>
          </p:cNvPr>
          <p:cNvGraphicFramePr>
            <a:graphicFrameLocks noGrp="1"/>
          </p:cNvGraphicFramePr>
          <p:nvPr>
            <p:extLst>
              <p:ext uri="{D42A27DB-BD31-4B8C-83A1-F6EECF244321}">
                <p14:modId xmlns:p14="http://schemas.microsoft.com/office/powerpoint/2010/main" val="2600485431"/>
              </p:ext>
            </p:extLst>
          </p:nvPr>
        </p:nvGraphicFramePr>
        <p:xfrm>
          <a:off x="6206778" y="1779499"/>
          <a:ext cx="2646399" cy="2206960"/>
        </p:xfrm>
        <a:graphic>
          <a:graphicData uri="http://schemas.openxmlformats.org/drawingml/2006/table">
            <a:tbl>
              <a:tblPr firstRow="1" bandRow="1">
                <a:tableStyleId>{3E544E06-5A6E-45A2-9D23-63F523CC0A23}</a:tableStyleId>
              </a:tblPr>
              <a:tblGrid>
                <a:gridCol w="1290090">
                  <a:extLst>
                    <a:ext uri="{9D8B030D-6E8A-4147-A177-3AD203B41FA5}">
                      <a16:colId xmlns:a16="http://schemas.microsoft.com/office/drawing/2014/main" val="1946862129"/>
                    </a:ext>
                  </a:extLst>
                </a:gridCol>
                <a:gridCol w="1356309">
                  <a:extLst>
                    <a:ext uri="{9D8B030D-6E8A-4147-A177-3AD203B41FA5}">
                      <a16:colId xmlns:a16="http://schemas.microsoft.com/office/drawing/2014/main" val="1939476837"/>
                    </a:ext>
                  </a:extLst>
                </a:gridCol>
              </a:tblGrid>
              <a:tr h="307673">
                <a:tc>
                  <a:txBody>
                    <a:bodyPr/>
                    <a:lstStyle/>
                    <a:p>
                      <a:pPr algn="ctr"/>
                      <a:r>
                        <a:rPr lang="en-US" sz="1600">
                          <a:latin typeface="Arial" panose="020B0604020202020204" pitchFamily="34" charset="0"/>
                          <a:cs typeface="Arial" panose="020B0604020202020204" pitchFamily="34" charset="0"/>
                        </a:rPr>
                        <a:t>Terms</a:t>
                      </a:r>
                    </a:p>
                  </a:txBody>
                  <a:tcPr>
                    <a:solidFill>
                      <a:schemeClr val="tx1">
                        <a:lumMod val="25000"/>
                        <a:lumOff val="75000"/>
                      </a:schemeClr>
                    </a:solidFill>
                  </a:tcPr>
                </a:tc>
                <a:tc>
                  <a:txBody>
                    <a:bodyPr/>
                    <a:lstStyle/>
                    <a:p>
                      <a:pPr algn="ctr"/>
                      <a:r>
                        <a:rPr lang="en-US" sz="1600">
                          <a:latin typeface="Arial" panose="020B0604020202020204" pitchFamily="34" charset="0"/>
                          <a:cs typeface="Arial" panose="020B0604020202020204" pitchFamily="34" charset="0"/>
                        </a:rPr>
                        <a:t>docID</a:t>
                      </a:r>
                    </a:p>
                  </a:txBody>
                  <a:tcPr>
                    <a:solidFill>
                      <a:schemeClr val="tx1">
                        <a:lumMod val="25000"/>
                        <a:lumOff val="75000"/>
                      </a:schemeClr>
                    </a:solidFill>
                  </a:tcPr>
                </a:tc>
                <a:extLst>
                  <a:ext uri="{0D108BD9-81ED-4DB2-BD59-A6C34878D82A}">
                    <a16:rowId xmlns:a16="http://schemas.microsoft.com/office/drawing/2014/main" val="1583456915"/>
                  </a:ext>
                </a:extLst>
              </a:tr>
              <a:tr h="374336">
                <a:tc>
                  <a:txBody>
                    <a:bodyPr/>
                    <a:lstStyle/>
                    <a:p>
                      <a:pPr algn="ctr"/>
                      <a:r>
                        <a:rPr lang="en-US" sz="1600">
                          <a:latin typeface="Arial" panose="020B0604020202020204" pitchFamily="34" charset="0"/>
                          <a:cs typeface="Arial" panose="020B0604020202020204" pitchFamily="34" charset="0"/>
                        </a:rPr>
                        <a:t>ship</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779364498"/>
                  </a:ext>
                </a:extLst>
              </a:tr>
              <a:tr h="374336">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968212760"/>
                  </a:ext>
                </a:extLst>
              </a:tr>
              <a:tr h="374336">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188034374"/>
                  </a:ext>
                </a:extLst>
              </a:tr>
              <a:tr h="374336">
                <a:tc>
                  <a:txBody>
                    <a:bodyPr/>
                    <a:lstStyle/>
                    <a:p>
                      <a:pPr algn="ctr"/>
                      <a:r>
                        <a:rPr lang="en-US" sz="1600">
                          <a:latin typeface="Arial" panose="020B0604020202020204" pitchFamily="34" charset="0"/>
                          <a:cs typeface="Arial" panose="020B0604020202020204" pitchFamily="34" charset="0"/>
                        </a:rPr>
                        <a:t>boat</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952462907"/>
                  </a:ext>
                </a:extLst>
              </a:tr>
              <a:tr h="374336">
                <a:tc>
                  <a:txBody>
                    <a:bodyPr/>
                    <a:lstStyle/>
                    <a:p>
                      <a:pPr algn="ctr"/>
                      <a:r>
                        <a:rPr lang="en-US" sz="1600">
                          <a:latin typeface="Arial" panose="020B0604020202020204" pitchFamily="34" charset="0"/>
                          <a:cs typeface="Arial" panose="020B0604020202020204" pitchFamily="34" charset="0"/>
                        </a:rPr>
                        <a:t>tree</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729408939"/>
                  </a:ext>
                </a:extLst>
              </a:tr>
            </a:tbl>
          </a:graphicData>
        </a:graphic>
      </p:graphicFrame>
      <p:sp>
        <p:nvSpPr>
          <p:cNvPr id="18" name="Arrow: Right 17">
            <a:extLst>
              <a:ext uri="{FF2B5EF4-FFF2-40B4-BE49-F238E27FC236}">
                <a16:creationId xmlns:a16="http://schemas.microsoft.com/office/drawing/2014/main" id="{7A7DEBA9-C28A-4FDB-F5DB-613BC98C318F}"/>
              </a:ext>
            </a:extLst>
          </p:cNvPr>
          <p:cNvSpPr/>
          <p:nvPr/>
        </p:nvSpPr>
        <p:spPr>
          <a:xfrm>
            <a:off x="5362511" y="2744699"/>
            <a:ext cx="735806"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6235C6-5302-A1F8-603A-1ACF0281FDF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07105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DDCFCB67-A3C7-9FE1-1226-A5910854D917}"/>
                  </a:ext>
                </a:extLst>
              </p:cNvPr>
              <p:cNvSpPr txBox="1">
                <a:spLocks/>
              </p:cNvSpPr>
              <p:nvPr/>
            </p:nvSpPr>
            <p:spPr>
              <a:xfrm>
                <a:off x="194571"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DDCFCB67-A3C7-9FE1-1226-A5910854D917}"/>
                  </a:ext>
                </a:extLst>
              </p:cNvPr>
              <p:cNvSpPr txBox="1">
                <a:spLocks noRot="1" noChangeAspect="1" noMove="1" noResize="1" noEditPoints="1" noAdjustHandles="1" noChangeArrowheads="1" noChangeShapeType="1" noTextEdit="1"/>
              </p:cNvSpPr>
              <p:nvPr/>
            </p:nvSpPr>
            <p:spPr>
              <a:xfrm>
                <a:off x="194571" y="0"/>
                <a:ext cx="2319521" cy="1482337"/>
              </a:xfrm>
              <a:prstGeom prst="rect">
                <a:avLst/>
              </a:prstGeom>
              <a:blipFill>
                <a:blip r:embed="rId3"/>
                <a:stretch>
                  <a:fillRect l="-1579" b="-349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F89C968-E2C2-059A-B9FB-87AB497AB6D2}"/>
                  </a:ext>
                </a:extLst>
              </p:cNvPr>
              <p:cNvGraphicFramePr>
                <a:graphicFrameLocks noGrp="1"/>
              </p:cNvGraphicFramePr>
              <p:nvPr>
                <p:extLst>
                  <p:ext uri="{D42A27DB-BD31-4B8C-83A1-F6EECF244321}">
                    <p14:modId xmlns:p14="http://schemas.microsoft.com/office/powerpoint/2010/main" val="1528160339"/>
                  </p:ext>
                </p:extLst>
              </p:nvPr>
            </p:nvGraphicFramePr>
            <p:xfrm>
              <a:off x="300549" y="2147607"/>
              <a:ext cx="4427085" cy="2510184"/>
            </p:xfrm>
            <a:graphic>
              <a:graphicData uri="http://schemas.openxmlformats.org/drawingml/2006/table">
                <a:tbl>
                  <a:tblPr firstRow="1" bandRow="1">
                    <a:tableStyleId>{3E544E06-5A6E-45A2-9D23-63F523CC0A23}</a:tableStyleId>
                  </a:tblPr>
                  <a:tblGrid>
                    <a:gridCol w="885417">
                      <a:extLst>
                        <a:ext uri="{9D8B030D-6E8A-4147-A177-3AD203B41FA5}">
                          <a16:colId xmlns:a16="http://schemas.microsoft.com/office/drawing/2014/main" val="2937825100"/>
                        </a:ext>
                      </a:extLst>
                    </a:gridCol>
                    <a:gridCol w="885417">
                      <a:extLst>
                        <a:ext uri="{9D8B030D-6E8A-4147-A177-3AD203B41FA5}">
                          <a16:colId xmlns:a16="http://schemas.microsoft.com/office/drawing/2014/main" val="674648756"/>
                        </a:ext>
                      </a:extLst>
                    </a:gridCol>
                    <a:gridCol w="885417">
                      <a:extLst>
                        <a:ext uri="{9D8B030D-6E8A-4147-A177-3AD203B41FA5}">
                          <a16:colId xmlns:a16="http://schemas.microsoft.com/office/drawing/2014/main" val="3098835808"/>
                        </a:ext>
                      </a:extLst>
                    </a:gridCol>
                    <a:gridCol w="885417">
                      <a:extLst>
                        <a:ext uri="{9D8B030D-6E8A-4147-A177-3AD203B41FA5}">
                          <a16:colId xmlns:a16="http://schemas.microsoft.com/office/drawing/2014/main" val="617726644"/>
                        </a:ext>
                      </a:extLst>
                    </a:gridCol>
                    <a:gridCol w="885417">
                      <a:extLst>
                        <a:ext uri="{9D8B030D-6E8A-4147-A177-3AD203B41FA5}">
                          <a16:colId xmlns:a16="http://schemas.microsoft.com/office/drawing/2014/main" val="1623782258"/>
                        </a:ext>
                      </a:extLst>
                    </a:gridCol>
                  </a:tblGrid>
                  <a:tr h="418364">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1</m:t>
                                    </m:r>
                                  </m:sub>
                                </m:sSub>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2</m:t>
                                    </m:r>
                                  </m:sub>
                                </m:sSub>
                                <m:r>
                                  <a:rPr lang="en-US" sz="1400" b="0" i="1" smtClean="0">
                                    <a:solidFill>
                                      <a:schemeClr val="tx1"/>
                                    </a:solidFill>
                                    <a:latin typeface="Cambria Math" panose="02040503050406030204" pitchFamily="18" charset="0"/>
                                    <a:cs typeface="Arial" panose="020B0604020202020204" pitchFamily="34" charset="0"/>
                                  </a:rPr>
                                  <m:t> </m:t>
                                </m:r>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3</m:t>
                                    </m:r>
                                  </m:sub>
                                </m:sSub>
                              </m:oMath>
                            </m:oMathPara>
                          </a14:m>
                          <a:endParaRPr lang="en-US"/>
                        </a:p>
                      </a:txBody>
                      <a:tcPr anchor="ctr" anchorCtr="1">
                        <a:solidFill>
                          <a:srgbClr val="FFFF99"/>
                        </a:solidFill>
                      </a:tcPr>
                    </a:tc>
                    <a:extLst>
                      <a:ext uri="{0D108BD9-81ED-4DB2-BD59-A6C34878D82A}">
                        <a16:rowId xmlns:a16="http://schemas.microsoft.com/office/drawing/2014/main" val="12416195"/>
                      </a:ext>
                    </a:extLst>
                  </a:tr>
                  <a:tr h="418364">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643056489"/>
                      </a:ext>
                    </a:extLst>
                  </a:tr>
                  <a:tr h="418364">
                    <a:tc>
                      <a:txBody>
                        <a:bodyPr/>
                        <a:lstStyle/>
                        <a:p>
                          <a:pPr algn="ctr"/>
                          <a:r>
                            <a:rPr lang="en-US"/>
                            <a:t>ocean</a:t>
                          </a:r>
                        </a:p>
                      </a:txBody>
                      <a:tcPr anchor="ctr" anchorCtr="1">
                        <a:solidFill>
                          <a:schemeClr val="tx2">
                            <a:lumMod val="10000"/>
                            <a:lumOff val="90000"/>
                          </a:schemeClr>
                        </a:solidFill>
                      </a:tcPr>
                    </a:tc>
                    <a:tc>
                      <a:txBody>
                        <a:bodyPr/>
                        <a:lstStyle/>
                        <a:p>
                          <a:pPr algn="ctr"/>
                          <a:r>
                            <a:rPr lang="en-US"/>
                            <a:t>2</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099834574"/>
                      </a:ext>
                    </a:extLst>
                  </a:tr>
                  <a:tr h="418364">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4154249743"/>
                      </a:ext>
                    </a:extLst>
                  </a:tr>
                  <a:tr h="418364">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1084981269"/>
                      </a:ext>
                    </a:extLst>
                  </a:tr>
                  <a:tr h="418364">
                    <a:tc>
                      <a:txBody>
                        <a:bodyPr/>
                        <a:lstStyle/>
                        <a:p>
                          <a:pPr algn="ctr"/>
                          <a:r>
                            <a:rPr lang="en-US"/>
                            <a:t>wood</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2288236987"/>
                      </a:ext>
                    </a:extLst>
                  </a:tr>
                </a:tbl>
              </a:graphicData>
            </a:graphic>
          </p:graphicFrame>
        </mc:Choice>
        <mc:Fallback xmlns="">
          <p:graphicFrame>
            <p:nvGraphicFramePr>
              <p:cNvPr id="2" name="Table 1">
                <a:extLst>
                  <a:ext uri="{FF2B5EF4-FFF2-40B4-BE49-F238E27FC236}">
                    <a16:creationId xmlns:a16="http://schemas.microsoft.com/office/drawing/2014/main" id="{FF89C968-E2C2-059A-B9FB-87AB497AB6D2}"/>
                  </a:ext>
                </a:extLst>
              </p:cNvPr>
              <p:cNvGraphicFramePr>
                <a:graphicFrameLocks noGrp="1"/>
              </p:cNvGraphicFramePr>
              <p:nvPr>
                <p:extLst>
                  <p:ext uri="{D42A27DB-BD31-4B8C-83A1-F6EECF244321}">
                    <p14:modId xmlns:p14="http://schemas.microsoft.com/office/powerpoint/2010/main" val="1528160339"/>
                  </p:ext>
                </p:extLst>
              </p:nvPr>
            </p:nvGraphicFramePr>
            <p:xfrm>
              <a:off x="300549" y="2147607"/>
              <a:ext cx="4427085" cy="2510184"/>
            </p:xfrm>
            <a:graphic>
              <a:graphicData uri="http://schemas.openxmlformats.org/drawingml/2006/table">
                <a:tbl>
                  <a:tblPr firstRow="1" bandRow="1">
                    <a:tableStyleId>{3E544E06-5A6E-45A2-9D23-63F523CC0A23}</a:tableStyleId>
                  </a:tblPr>
                  <a:tblGrid>
                    <a:gridCol w="885417">
                      <a:extLst>
                        <a:ext uri="{9D8B030D-6E8A-4147-A177-3AD203B41FA5}">
                          <a16:colId xmlns:a16="http://schemas.microsoft.com/office/drawing/2014/main" val="2937825100"/>
                        </a:ext>
                      </a:extLst>
                    </a:gridCol>
                    <a:gridCol w="885417">
                      <a:extLst>
                        <a:ext uri="{9D8B030D-6E8A-4147-A177-3AD203B41FA5}">
                          <a16:colId xmlns:a16="http://schemas.microsoft.com/office/drawing/2014/main" val="674648756"/>
                        </a:ext>
                      </a:extLst>
                    </a:gridCol>
                    <a:gridCol w="885417">
                      <a:extLst>
                        <a:ext uri="{9D8B030D-6E8A-4147-A177-3AD203B41FA5}">
                          <a16:colId xmlns:a16="http://schemas.microsoft.com/office/drawing/2014/main" val="3098835808"/>
                        </a:ext>
                      </a:extLst>
                    </a:gridCol>
                    <a:gridCol w="885417">
                      <a:extLst>
                        <a:ext uri="{9D8B030D-6E8A-4147-A177-3AD203B41FA5}">
                          <a16:colId xmlns:a16="http://schemas.microsoft.com/office/drawing/2014/main" val="617726644"/>
                        </a:ext>
                      </a:extLst>
                    </a:gridCol>
                    <a:gridCol w="885417">
                      <a:extLst>
                        <a:ext uri="{9D8B030D-6E8A-4147-A177-3AD203B41FA5}">
                          <a16:colId xmlns:a16="http://schemas.microsoft.com/office/drawing/2014/main" val="1623782258"/>
                        </a:ext>
                      </a:extLst>
                    </a:gridCol>
                  </a:tblGrid>
                  <a:tr h="418364">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endParaRPr lang="en-US"/>
                        </a:p>
                      </a:txBody>
                      <a:tcPr anchor="ctr" anchorCtr="1">
                        <a:blipFill>
                          <a:blip r:embed="rId4"/>
                          <a:stretch>
                            <a:fillRect l="-201379" t="-1449" r="-202069" b="-500000"/>
                          </a:stretch>
                        </a:blipFill>
                      </a:tcPr>
                    </a:tc>
                    <a:tc>
                      <a:txBody>
                        <a:bodyPr/>
                        <a:lstStyle/>
                        <a:p>
                          <a:endParaRPr lang="en-US"/>
                        </a:p>
                      </a:txBody>
                      <a:tcPr anchor="ctr" anchorCtr="1">
                        <a:blipFill>
                          <a:blip r:embed="rId4"/>
                          <a:stretch>
                            <a:fillRect l="-299315" t="-1449" r="-100685" b="-500000"/>
                          </a:stretch>
                        </a:blipFill>
                      </a:tcPr>
                    </a:tc>
                    <a:tc>
                      <a:txBody>
                        <a:bodyPr/>
                        <a:lstStyle/>
                        <a:p>
                          <a:endParaRPr lang="en-US"/>
                        </a:p>
                      </a:txBody>
                      <a:tcPr anchor="ctr" anchorCtr="1">
                        <a:blipFill>
                          <a:blip r:embed="rId4"/>
                          <a:stretch>
                            <a:fillRect l="-402069" t="-1449" r="-1379" b="-500000"/>
                          </a:stretch>
                        </a:blipFill>
                      </a:tcPr>
                    </a:tc>
                    <a:extLst>
                      <a:ext uri="{0D108BD9-81ED-4DB2-BD59-A6C34878D82A}">
                        <a16:rowId xmlns:a16="http://schemas.microsoft.com/office/drawing/2014/main" val="12416195"/>
                      </a:ext>
                    </a:extLst>
                  </a:tr>
                  <a:tr h="418364">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643056489"/>
                      </a:ext>
                    </a:extLst>
                  </a:tr>
                  <a:tr h="418364">
                    <a:tc>
                      <a:txBody>
                        <a:bodyPr/>
                        <a:lstStyle/>
                        <a:p>
                          <a:pPr algn="ctr"/>
                          <a:r>
                            <a:rPr lang="en-US"/>
                            <a:t>ocean</a:t>
                          </a:r>
                        </a:p>
                      </a:txBody>
                      <a:tcPr anchor="ctr" anchorCtr="1">
                        <a:solidFill>
                          <a:schemeClr val="tx2">
                            <a:lumMod val="10000"/>
                            <a:lumOff val="90000"/>
                          </a:schemeClr>
                        </a:solidFill>
                      </a:tcPr>
                    </a:tc>
                    <a:tc>
                      <a:txBody>
                        <a:bodyPr/>
                        <a:lstStyle/>
                        <a:p>
                          <a:pPr algn="ctr"/>
                          <a:r>
                            <a:rPr lang="en-US"/>
                            <a:t>2</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099834574"/>
                      </a:ext>
                    </a:extLst>
                  </a:tr>
                  <a:tr h="418364">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4154249743"/>
                      </a:ext>
                    </a:extLst>
                  </a:tr>
                  <a:tr h="418364">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1084981269"/>
                      </a:ext>
                    </a:extLst>
                  </a:tr>
                  <a:tr h="418364">
                    <a:tc>
                      <a:txBody>
                        <a:bodyPr/>
                        <a:lstStyle/>
                        <a:p>
                          <a:pPr algn="ctr"/>
                          <a:r>
                            <a:rPr lang="en-US"/>
                            <a:t>wood</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22882369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8AA5375-5D01-BDDD-0B75-B22B5DA28956}"/>
                  </a:ext>
                </a:extLst>
              </p:cNvPr>
              <p:cNvGraphicFramePr>
                <a:graphicFrameLocks noGrp="1"/>
              </p:cNvGraphicFramePr>
              <p:nvPr>
                <p:extLst>
                  <p:ext uri="{D42A27DB-BD31-4B8C-83A1-F6EECF244321}">
                    <p14:modId xmlns:p14="http://schemas.microsoft.com/office/powerpoint/2010/main" val="960919610"/>
                  </p:ext>
                </p:extLst>
              </p:nvPr>
            </p:nvGraphicFramePr>
            <p:xfrm>
              <a:off x="5963864" y="2147607"/>
              <a:ext cx="2394792" cy="2510184"/>
            </p:xfrm>
            <a:graphic>
              <a:graphicData uri="http://schemas.openxmlformats.org/drawingml/2006/table">
                <a:tbl>
                  <a:tblPr firstRow="1" bandRow="1">
                    <a:tableStyleId>{3E544E06-5A6E-45A2-9D23-63F523CC0A23}</a:tableStyleId>
                  </a:tblPr>
                  <a:tblGrid>
                    <a:gridCol w="1197396">
                      <a:extLst>
                        <a:ext uri="{9D8B030D-6E8A-4147-A177-3AD203B41FA5}">
                          <a16:colId xmlns:a16="http://schemas.microsoft.com/office/drawing/2014/main" val="754564769"/>
                        </a:ext>
                      </a:extLst>
                    </a:gridCol>
                    <a:gridCol w="1197396">
                      <a:extLst>
                        <a:ext uri="{9D8B030D-6E8A-4147-A177-3AD203B41FA5}">
                          <a16:colId xmlns:a16="http://schemas.microsoft.com/office/drawing/2014/main" val="2836546632"/>
                        </a:ext>
                      </a:extLst>
                    </a:gridCol>
                  </a:tblGrid>
                  <a:tr h="418364">
                    <a:tc>
                      <a:txBody>
                        <a:bodyPr/>
                        <a:lstStyle/>
                        <a:p>
                          <a:pPr algn="ctr"/>
                          <a:r>
                            <a:rPr lang="en-US"/>
                            <a:t>Terms</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a:p>
                      </a:txBody>
                      <a:tcPr anchor="ctr" anchorCtr="1">
                        <a:solidFill>
                          <a:srgbClr val="FFFF99"/>
                        </a:solidFill>
                      </a:tcPr>
                    </a:tc>
                    <a:extLst>
                      <a:ext uri="{0D108BD9-81ED-4DB2-BD59-A6C34878D82A}">
                        <a16:rowId xmlns:a16="http://schemas.microsoft.com/office/drawing/2014/main" val="1230480207"/>
                      </a:ext>
                    </a:extLst>
                  </a:tr>
                  <a:tr h="418364">
                    <a:tc>
                      <a:txBody>
                        <a:bodyPr/>
                        <a:lstStyle/>
                        <a:p>
                          <a:pPr algn="ctr"/>
                          <a:r>
                            <a:rPr lang="en-US"/>
                            <a:t>boat</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2168178448"/>
                      </a:ext>
                    </a:extLst>
                  </a:tr>
                  <a:tr h="418364">
                    <a:tc>
                      <a:txBody>
                        <a:bodyPr/>
                        <a:lstStyle/>
                        <a:p>
                          <a:pPr algn="ctr"/>
                          <a:r>
                            <a:rPr lang="en-US"/>
                            <a:t>ocean</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4065016209"/>
                      </a:ext>
                    </a:extLst>
                  </a:tr>
                  <a:tr h="418364">
                    <a:tc>
                      <a:txBody>
                        <a:bodyPr/>
                        <a:lstStyle/>
                        <a:p>
                          <a:pPr algn="ctr"/>
                          <a:r>
                            <a:rPr lang="en-US"/>
                            <a:t>ship</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759066081"/>
                      </a:ext>
                    </a:extLst>
                  </a:tr>
                  <a:tr h="418364">
                    <a:tc>
                      <a:txBody>
                        <a:bodyPr/>
                        <a:lstStyle/>
                        <a:p>
                          <a:pPr algn="ctr"/>
                          <a:r>
                            <a:rPr lang="en-US"/>
                            <a:t>tree</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183321652"/>
                      </a:ext>
                    </a:extLst>
                  </a:tr>
                  <a:tr h="418364">
                    <a:tc>
                      <a:txBody>
                        <a:bodyPr/>
                        <a:lstStyle/>
                        <a:p>
                          <a:pPr algn="ctr"/>
                          <a:r>
                            <a:rPr lang="en-US"/>
                            <a:t>wood</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3934179794"/>
                      </a:ext>
                    </a:extLst>
                  </a:tr>
                </a:tbl>
              </a:graphicData>
            </a:graphic>
          </p:graphicFrame>
        </mc:Choice>
        <mc:Fallback xmlns="">
          <p:graphicFrame>
            <p:nvGraphicFramePr>
              <p:cNvPr id="3" name="Table 2">
                <a:extLst>
                  <a:ext uri="{FF2B5EF4-FFF2-40B4-BE49-F238E27FC236}">
                    <a16:creationId xmlns:a16="http://schemas.microsoft.com/office/drawing/2014/main" id="{58AA5375-5D01-BDDD-0B75-B22B5DA28956}"/>
                  </a:ext>
                </a:extLst>
              </p:cNvPr>
              <p:cNvGraphicFramePr>
                <a:graphicFrameLocks noGrp="1"/>
              </p:cNvGraphicFramePr>
              <p:nvPr>
                <p:extLst>
                  <p:ext uri="{D42A27DB-BD31-4B8C-83A1-F6EECF244321}">
                    <p14:modId xmlns:p14="http://schemas.microsoft.com/office/powerpoint/2010/main" val="960919610"/>
                  </p:ext>
                </p:extLst>
              </p:nvPr>
            </p:nvGraphicFramePr>
            <p:xfrm>
              <a:off x="5963864" y="2147607"/>
              <a:ext cx="2394792" cy="2510184"/>
            </p:xfrm>
            <a:graphic>
              <a:graphicData uri="http://schemas.openxmlformats.org/drawingml/2006/table">
                <a:tbl>
                  <a:tblPr firstRow="1" bandRow="1">
                    <a:tableStyleId>{3E544E06-5A6E-45A2-9D23-63F523CC0A23}</a:tableStyleId>
                  </a:tblPr>
                  <a:tblGrid>
                    <a:gridCol w="1197396">
                      <a:extLst>
                        <a:ext uri="{9D8B030D-6E8A-4147-A177-3AD203B41FA5}">
                          <a16:colId xmlns:a16="http://schemas.microsoft.com/office/drawing/2014/main" val="754564769"/>
                        </a:ext>
                      </a:extLst>
                    </a:gridCol>
                    <a:gridCol w="1197396">
                      <a:extLst>
                        <a:ext uri="{9D8B030D-6E8A-4147-A177-3AD203B41FA5}">
                          <a16:colId xmlns:a16="http://schemas.microsoft.com/office/drawing/2014/main" val="2836546632"/>
                        </a:ext>
                      </a:extLst>
                    </a:gridCol>
                  </a:tblGrid>
                  <a:tr h="418364">
                    <a:tc>
                      <a:txBody>
                        <a:bodyPr/>
                        <a:lstStyle/>
                        <a:p>
                          <a:pPr algn="ctr"/>
                          <a:r>
                            <a:rPr lang="en-US"/>
                            <a:t>Terms</a:t>
                          </a:r>
                        </a:p>
                      </a:txBody>
                      <a:tcPr anchor="ctr" anchorCtr="1">
                        <a:solidFill>
                          <a:srgbClr val="FFFF99"/>
                        </a:solidFill>
                      </a:tcPr>
                    </a:tc>
                    <a:tc>
                      <a:txBody>
                        <a:bodyPr/>
                        <a:lstStyle/>
                        <a:p>
                          <a:endParaRPr lang="en-US"/>
                        </a:p>
                      </a:txBody>
                      <a:tcPr anchor="ctr" anchorCtr="1">
                        <a:blipFill>
                          <a:blip r:embed="rId5"/>
                          <a:stretch>
                            <a:fillRect l="-100508" t="-1449" r="-508" b="-500000"/>
                          </a:stretch>
                        </a:blipFill>
                      </a:tcPr>
                    </a:tc>
                    <a:extLst>
                      <a:ext uri="{0D108BD9-81ED-4DB2-BD59-A6C34878D82A}">
                        <a16:rowId xmlns:a16="http://schemas.microsoft.com/office/drawing/2014/main" val="1230480207"/>
                      </a:ext>
                    </a:extLst>
                  </a:tr>
                  <a:tr h="418364">
                    <a:tc>
                      <a:txBody>
                        <a:bodyPr/>
                        <a:lstStyle/>
                        <a:p>
                          <a:pPr algn="ctr"/>
                          <a:r>
                            <a:rPr lang="en-US"/>
                            <a:t>boat</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2168178448"/>
                      </a:ext>
                    </a:extLst>
                  </a:tr>
                  <a:tr h="418364">
                    <a:tc>
                      <a:txBody>
                        <a:bodyPr/>
                        <a:lstStyle/>
                        <a:p>
                          <a:pPr algn="ctr"/>
                          <a:r>
                            <a:rPr lang="en-US"/>
                            <a:t>ocean</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4065016209"/>
                      </a:ext>
                    </a:extLst>
                  </a:tr>
                  <a:tr h="418364">
                    <a:tc>
                      <a:txBody>
                        <a:bodyPr/>
                        <a:lstStyle/>
                        <a:p>
                          <a:pPr algn="ctr"/>
                          <a:r>
                            <a:rPr lang="en-US"/>
                            <a:t>ship</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759066081"/>
                      </a:ext>
                    </a:extLst>
                  </a:tr>
                  <a:tr h="418364">
                    <a:tc>
                      <a:txBody>
                        <a:bodyPr/>
                        <a:lstStyle/>
                        <a:p>
                          <a:pPr algn="ctr"/>
                          <a:r>
                            <a:rPr lang="en-US"/>
                            <a:t>tree</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183321652"/>
                      </a:ext>
                    </a:extLst>
                  </a:tr>
                  <a:tr h="418364">
                    <a:tc>
                      <a:txBody>
                        <a:bodyPr/>
                        <a:lstStyle/>
                        <a:p>
                          <a:pPr algn="ctr"/>
                          <a:r>
                            <a:rPr lang="en-US"/>
                            <a:t>wood</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3934179794"/>
                      </a:ext>
                    </a:extLst>
                  </a:tr>
                </a:tbl>
              </a:graphicData>
            </a:graphic>
          </p:graphicFrame>
        </mc:Fallback>
      </mc:AlternateContent>
      <p:sp>
        <p:nvSpPr>
          <p:cNvPr id="4" name="TextBox 3">
            <a:extLst>
              <a:ext uri="{FF2B5EF4-FFF2-40B4-BE49-F238E27FC236}">
                <a16:creationId xmlns:a16="http://schemas.microsoft.com/office/drawing/2014/main" id="{DC97C95E-647B-1EAA-E98A-C01A717894E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5772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AA6202-E9E1-455D-95E8-42C4D82396C5}"/>
                  </a:ext>
                </a:extLst>
              </p:cNvPr>
              <p:cNvSpPr txBox="1"/>
              <p:nvPr/>
            </p:nvSpPr>
            <p:spPr>
              <a:xfrm>
                <a:off x="4913177" y="741168"/>
                <a:ext cx="2564755"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𝑖𝑑𝑓</m:t>
                      </m:r>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𝑡</m:t>
                          </m:r>
                        </m:e>
                      </m:d>
                      <m:r>
                        <a:rPr lang="en-US" sz="1800" b="0" i="1" smtClean="0">
                          <a:solidFill>
                            <a:srgbClr val="FF0000"/>
                          </a:solidFill>
                          <a:latin typeface="Cambria Math" panose="02040503050406030204" pitchFamily="18" charset="0"/>
                        </a:rPr>
                        <m:t>=</m:t>
                      </m:r>
                      <m:func>
                        <m:funcPr>
                          <m:ctrlPr>
                            <a:rPr lang="en-US" sz="1800" b="0" i="1" smtClean="0">
                              <a:solidFill>
                                <a:srgbClr val="FF0000"/>
                              </a:solidFill>
                              <a:latin typeface="Cambria Math" panose="02040503050406030204" pitchFamily="18" charset="0"/>
                            </a:rPr>
                          </m:ctrlPr>
                        </m:funcPr>
                        <m:fName>
                          <m:r>
                            <m:rPr>
                              <m:sty m:val="p"/>
                            </m:rPr>
                            <a:rPr lang="en-US" sz="1800" b="0" i="0" smtClean="0">
                              <a:solidFill>
                                <a:srgbClr val="FF0000"/>
                              </a:solidFill>
                              <a:latin typeface="Cambria Math" panose="02040503050406030204" pitchFamily="18" charset="0"/>
                            </a:rPr>
                            <m:t>log</m:t>
                          </m:r>
                        </m:fName>
                        <m:e>
                          <m:d>
                            <m:dPr>
                              <m:ctrlPr>
                                <a:rPr lang="en-US" sz="1800" b="0" i="1" smtClean="0">
                                  <a:solidFill>
                                    <a:srgbClr val="FF0000"/>
                                  </a:solidFill>
                                  <a:latin typeface="Cambria Math" panose="02040503050406030204" pitchFamily="18" charset="0"/>
                                </a:rPr>
                              </m:ctrlPr>
                            </m:dPr>
                            <m:e>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𝑁</m:t>
                                  </m:r>
                                </m:num>
                                <m:den>
                                  <m:r>
                                    <a:rPr lang="en-US" sz="1800" b="0" i="1" smtClean="0">
                                      <a:solidFill>
                                        <a:srgbClr val="FF0000"/>
                                      </a:solidFill>
                                      <a:latin typeface="Cambria Math" panose="02040503050406030204" pitchFamily="18" charset="0"/>
                                    </a:rPr>
                                    <m:t>𝑑𝑓</m:t>
                                  </m:r>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𝑡</m:t>
                                      </m:r>
                                    </m:e>
                                  </m:d>
                                </m:den>
                              </m:f>
                            </m:e>
                          </m:d>
                        </m:e>
                      </m:func>
                    </m:oMath>
                  </m:oMathPara>
                </a14:m>
                <a:endParaRPr lang="en-US" sz="1800">
                  <a:solidFill>
                    <a:srgbClr val="FF0000"/>
                  </a:solidFill>
                </a:endParaRPr>
              </a:p>
            </p:txBody>
          </p:sp>
        </mc:Choice>
        <mc:Fallback xmlns="">
          <p:sp>
            <p:nvSpPr>
              <p:cNvPr id="12" name="TextBox 11">
                <a:extLst>
                  <a:ext uri="{FF2B5EF4-FFF2-40B4-BE49-F238E27FC236}">
                    <a16:creationId xmlns:a16="http://schemas.microsoft.com/office/drawing/2014/main" id="{3EAA6202-E9E1-455D-95E8-42C4D82396C5}"/>
                  </a:ext>
                </a:extLst>
              </p:cNvPr>
              <p:cNvSpPr txBox="1">
                <a:spLocks noRot="1" noChangeAspect="1" noMove="1" noResize="1" noEditPoints="1" noAdjustHandles="1" noChangeArrowheads="1" noChangeShapeType="1" noTextEdit="1"/>
              </p:cNvSpPr>
              <p:nvPr/>
            </p:nvSpPr>
            <p:spPr>
              <a:xfrm>
                <a:off x="4913177" y="741168"/>
                <a:ext cx="2564755" cy="7146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98F4692A-4B30-A747-8D85-F42D3BCE7EF8}"/>
                  </a:ext>
                </a:extLst>
              </p:cNvPr>
              <p:cNvGraphicFramePr>
                <a:graphicFrameLocks noGrp="1"/>
              </p:cNvGraphicFramePr>
              <p:nvPr>
                <p:extLst>
                  <p:ext uri="{D42A27DB-BD31-4B8C-83A1-F6EECF244321}">
                    <p14:modId xmlns:p14="http://schemas.microsoft.com/office/powerpoint/2010/main" val="984154472"/>
                  </p:ext>
                </p:extLst>
              </p:nvPr>
            </p:nvGraphicFramePr>
            <p:xfrm>
              <a:off x="638667" y="2088659"/>
              <a:ext cx="2425029" cy="2982976"/>
            </p:xfrm>
            <a:graphic>
              <a:graphicData uri="http://schemas.openxmlformats.org/drawingml/2006/table">
                <a:tbl>
                  <a:tblPr firstRow="1" bandRow="1">
                    <a:tableStyleId>{3E544E06-5A6E-45A2-9D23-63F523CC0A23}</a:tableStyleId>
                  </a:tblPr>
                  <a:tblGrid>
                    <a:gridCol w="808343">
                      <a:extLst>
                        <a:ext uri="{9D8B030D-6E8A-4147-A177-3AD203B41FA5}">
                          <a16:colId xmlns:a16="http://schemas.microsoft.com/office/drawing/2014/main" val="2864476172"/>
                        </a:ext>
                      </a:extLst>
                    </a:gridCol>
                    <a:gridCol w="808343">
                      <a:extLst>
                        <a:ext uri="{9D8B030D-6E8A-4147-A177-3AD203B41FA5}">
                          <a16:colId xmlns:a16="http://schemas.microsoft.com/office/drawing/2014/main" val="1212521319"/>
                        </a:ext>
                      </a:extLst>
                    </a:gridCol>
                    <a:gridCol w="808343">
                      <a:extLst>
                        <a:ext uri="{9D8B030D-6E8A-4147-A177-3AD203B41FA5}">
                          <a16:colId xmlns:a16="http://schemas.microsoft.com/office/drawing/2014/main" val="1315425122"/>
                        </a:ext>
                      </a:extLst>
                    </a:gridCol>
                  </a:tblGrid>
                  <a:tr h="405572">
                    <a:tc>
                      <a:txBody>
                        <a:bodyPr/>
                        <a:lstStyle/>
                        <a:p>
                          <a:pPr algn="ctr"/>
                          <a:r>
                            <a:rPr lang="en-US"/>
                            <a:t>Terms</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a:p>
                      </a:txBody>
                      <a:tcPr anchor="ctr" anchorCtr="1">
                        <a:solidFill>
                          <a:srgbClr val="FFFF99"/>
                        </a:solid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oMath>
                            </m:oMathPara>
                          </a14:m>
                          <a:endParaRPr lang="en-US"/>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405572">
                    <a:tc>
                      <a:txBody>
                        <a:bodyPr/>
                        <a:lstStyle/>
                        <a:p>
                          <a:pPr algn="ctr"/>
                          <a:r>
                            <a:rPr lang="en-US"/>
                            <a:t>ship</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oMath>
                            </m:oMathPara>
                          </a14:m>
                          <a:endParaRPr lang="en-US"/>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Choice>
        <mc:Fallback xmlns="">
          <p:graphicFrame>
            <p:nvGraphicFramePr>
              <p:cNvPr id="13" name="Table 13">
                <a:extLst>
                  <a:ext uri="{FF2B5EF4-FFF2-40B4-BE49-F238E27FC236}">
                    <a16:creationId xmlns:a16="http://schemas.microsoft.com/office/drawing/2014/main" id="{98F4692A-4B30-A747-8D85-F42D3BCE7EF8}"/>
                  </a:ext>
                </a:extLst>
              </p:cNvPr>
              <p:cNvGraphicFramePr>
                <a:graphicFrameLocks noGrp="1"/>
              </p:cNvGraphicFramePr>
              <p:nvPr>
                <p:extLst>
                  <p:ext uri="{D42A27DB-BD31-4B8C-83A1-F6EECF244321}">
                    <p14:modId xmlns:p14="http://schemas.microsoft.com/office/powerpoint/2010/main" val="984154472"/>
                  </p:ext>
                </p:extLst>
              </p:nvPr>
            </p:nvGraphicFramePr>
            <p:xfrm>
              <a:off x="638667" y="2088659"/>
              <a:ext cx="2425029" cy="2982976"/>
            </p:xfrm>
            <a:graphic>
              <a:graphicData uri="http://schemas.openxmlformats.org/drawingml/2006/table">
                <a:tbl>
                  <a:tblPr firstRow="1" bandRow="1">
                    <a:tableStyleId>{3E544E06-5A6E-45A2-9D23-63F523CC0A23}</a:tableStyleId>
                  </a:tblPr>
                  <a:tblGrid>
                    <a:gridCol w="808343">
                      <a:extLst>
                        <a:ext uri="{9D8B030D-6E8A-4147-A177-3AD203B41FA5}">
                          <a16:colId xmlns:a16="http://schemas.microsoft.com/office/drawing/2014/main" val="2864476172"/>
                        </a:ext>
                      </a:extLst>
                    </a:gridCol>
                    <a:gridCol w="808343">
                      <a:extLst>
                        <a:ext uri="{9D8B030D-6E8A-4147-A177-3AD203B41FA5}">
                          <a16:colId xmlns:a16="http://schemas.microsoft.com/office/drawing/2014/main" val="1212521319"/>
                        </a:ext>
                      </a:extLst>
                    </a:gridCol>
                    <a:gridCol w="808343">
                      <a:extLst>
                        <a:ext uri="{9D8B030D-6E8A-4147-A177-3AD203B41FA5}">
                          <a16:colId xmlns:a16="http://schemas.microsoft.com/office/drawing/2014/main" val="1315425122"/>
                        </a:ext>
                      </a:extLst>
                    </a:gridCol>
                  </a:tblGrid>
                  <a:tr h="528701">
                    <a:tc>
                      <a:txBody>
                        <a:bodyPr/>
                        <a:lstStyle/>
                        <a:p>
                          <a:pPr algn="ctr"/>
                          <a:r>
                            <a:rPr lang="en-US"/>
                            <a:t>Terms</a:t>
                          </a:r>
                        </a:p>
                      </a:txBody>
                      <a:tcPr anchor="ctr" anchorCtr="1">
                        <a:solidFill>
                          <a:srgbClr val="FFFF99"/>
                        </a:solidFill>
                      </a:tcPr>
                    </a:tc>
                    <a:tc>
                      <a:txBody>
                        <a:bodyPr/>
                        <a:lstStyle/>
                        <a:p>
                          <a:endParaRPr lang="en-US"/>
                        </a:p>
                      </a:txBody>
                      <a:tcPr anchor="ctr" anchorCtr="1">
                        <a:blipFill>
                          <a:blip r:embed="rId4"/>
                          <a:stretch>
                            <a:fillRect l="-100752" t="-1149" r="-101504" b="-465517"/>
                          </a:stretch>
                        </a:blipFill>
                      </a:tcPr>
                    </a:tc>
                    <a:tc>
                      <a:txBody>
                        <a:bodyPr/>
                        <a:lstStyle/>
                        <a:p>
                          <a:endParaRPr lang="en-US"/>
                        </a:p>
                      </a:txBody>
                      <a:tcPr anchor="ctr" anchorCtr="1">
                        <a:blipFill>
                          <a:blip r:embed="rId4"/>
                          <a:stretch>
                            <a:fillRect l="-200752" t="-1149" r="-1504" b="-465517"/>
                          </a:stretch>
                        </a:blipFill>
                      </a:tcPr>
                    </a:tc>
                    <a:extLst>
                      <a:ext uri="{0D108BD9-81ED-4DB2-BD59-A6C34878D82A}">
                        <a16:rowId xmlns:a16="http://schemas.microsoft.com/office/drawing/2014/main" val="4231286285"/>
                      </a:ext>
                    </a:extLst>
                  </a:tr>
                  <a:tr h="490855">
                    <a:tc>
                      <a:txBody>
                        <a:bodyPr/>
                        <a:lstStyle/>
                        <a:p>
                          <a:pPr algn="ctr"/>
                          <a:r>
                            <a:rPr lang="en-US"/>
                            <a:t>boat</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110000" r="-101504" b="-406250"/>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90855">
                    <a:tc>
                      <a:txBody>
                        <a:bodyPr/>
                        <a:lstStyle/>
                        <a:p>
                          <a:pPr algn="ctr"/>
                          <a:r>
                            <a:rPr lang="en-US"/>
                            <a:t>ocean</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207407" r="-101504" b="-301235"/>
                          </a:stretch>
                        </a:blip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490855">
                    <a:tc>
                      <a:txBody>
                        <a:bodyPr/>
                        <a:lstStyle/>
                        <a:p>
                          <a:pPr algn="ctr"/>
                          <a:r>
                            <a:rPr lang="en-US"/>
                            <a:t>ship</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307407" r="-101504" b="-201235"/>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90855">
                    <a:tc>
                      <a:txBody>
                        <a:bodyPr/>
                        <a:lstStyle/>
                        <a:p>
                          <a:pPr algn="ctr"/>
                          <a:r>
                            <a:rPr lang="en-US"/>
                            <a:t>tree</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412500" r="-101504" b="-103750"/>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90855">
                    <a:tc>
                      <a:txBody>
                        <a:bodyPr/>
                        <a:lstStyle/>
                        <a:p>
                          <a:pPr algn="ctr"/>
                          <a:r>
                            <a:rPr lang="en-US"/>
                            <a:t>wood</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506173" r="-101504" b="-2469"/>
                          </a:stretch>
                        </a:blip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13">
                <a:extLst>
                  <a:ext uri="{FF2B5EF4-FFF2-40B4-BE49-F238E27FC236}">
                    <a16:creationId xmlns:a16="http://schemas.microsoft.com/office/drawing/2014/main" id="{568E3EE1-E8ED-3BCC-B847-E77933BF481C}"/>
                  </a:ext>
                </a:extLst>
              </p:cNvPr>
              <p:cNvGraphicFramePr>
                <a:graphicFrameLocks noGrp="1"/>
              </p:cNvGraphicFramePr>
              <p:nvPr>
                <p:extLst>
                  <p:ext uri="{D42A27DB-BD31-4B8C-83A1-F6EECF244321}">
                    <p14:modId xmlns:p14="http://schemas.microsoft.com/office/powerpoint/2010/main" val="2990562789"/>
                  </p:ext>
                </p:extLst>
              </p:nvPr>
            </p:nvGraphicFramePr>
            <p:xfrm>
              <a:off x="4409481" y="2278251"/>
              <a:ext cx="4339310" cy="2522325"/>
            </p:xfrm>
            <a:graphic>
              <a:graphicData uri="http://schemas.openxmlformats.org/drawingml/2006/table">
                <a:tbl>
                  <a:tblPr firstRow="1" bandRow="1">
                    <a:tableStyleId>{3E544E06-5A6E-45A2-9D23-63F523CC0A23}</a:tableStyleId>
                  </a:tblPr>
                  <a:tblGrid>
                    <a:gridCol w="867862">
                      <a:extLst>
                        <a:ext uri="{9D8B030D-6E8A-4147-A177-3AD203B41FA5}">
                          <a16:colId xmlns:a16="http://schemas.microsoft.com/office/drawing/2014/main" val="2864476172"/>
                        </a:ext>
                      </a:extLst>
                    </a:gridCol>
                    <a:gridCol w="867862">
                      <a:extLst>
                        <a:ext uri="{9D8B030D-6E8A-4147-A177-3AD203B41FA5}">
                          <a16:colId xmlns:a16="http://schemas.microsoft.com/office/drawing/2014/main" val="1212521319"/>
                        </a:ext>
                      </a:extLst>
                    </a:gridCol>
                    <a:gridCol w="867862">
                      <a:extLst>
                        <a:ext uri="{9D8B030D-6E8A-4147-A177-3AD203B41FA5}">
                          <a16:colId xmlns:a16="http://schemas.microsoft.com/office/drawing/2014/main" val="1315425122"/>
                        </a:ext>
                      </a:extLst>
                    </a:gridCol>
                    <a:gridCol w="867862">
                      <a:extLst>
                        <a:ext uri="{9D8B030D-6E8A-4147-A177-3AD203B41FA5}">
                          <a16:colId xmlns:a16="http://schemas.microsoft.com/office/drawing/2014/main" val="1494301128"/>
                        </a:ext>
                      </a:extLst>
                    </a:gridCol>
                    <a:gridCol w="867862">
                      <a:extLst>
                        <a:ext uri="{9D8B030D-6E8A-4147-A177-3AD203B41FA5}">
                          <a16:colId xmlns:a16="http://schemas.microsoft.com/office/drawing/2014/main" val="1032506599"/>
                        </a:ext>
                      </a:extLst>
                    </a:gridCol>
                  </a:tblGrid>
                  <a:tr h="333347">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1</m:t>
                                    </m:r>
                                  </m:sub>
                                </m:sSub>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2</m:t>
                                    </m:r>
                                  </m:sub>
                                </m:sSub>
                                <m:r>
                                  <a:rPr lang="en-US" sz="1400" b="0" i="1" smtClean="0">
                                    <a:solidFill>
                                      <a:schemeClr val="tx1"/>
                                    </a:solidFill>
                                    <a:latin typeface="Cambria Math" panose="02040503050406030204" pitchFamily="18" charset="0"/>
                                    <a:cs typeface="Arial" panose="020B0604020202020204" pitchFamily="34" charset="0"/>
                                  </a:rPr>
                                  <m:t> </m:t>
                                </m:r>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3</m:t>
                                    </m:r>
                                  </m:sub>
                                </m:sSub>
                              </m:oMath>
                            </m:oMathPara>
                          </a14:m>
                          <a:endParaRPr lang="en-US"/>
                        </a:p>
                      </a:txBody>
                      <a:tcPr anchor="ctr" anchorCtr="1">
                        <a:solidFill>
                          <a:srgbClr val="FFFF99"/>
                        </a:solid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r>
                            <a:rPr lang="en-US"/>
                            <a:t>0.3522</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566690">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p>
                          <a:pPr algn="ctr"/>
                          <a:endParaRPr lang="en-US"/>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Choice>
        <mc:Fallback xmlns="">
          <p:graphicFrame>
            <p:nvGraphicFramePr>
              <p:cNvPr id="4" name="Table 13">
                <a:extLst>
                  <a:ext uri="{FF2B5EF4-FFF2-40B4-BE49-F238E27FC236}">
                    <a16:creationId xmlns:a16="http://schemas.microsoft.com/office/drawing/2014/main" id="{568E3EE1-E8ED-3BCC-B847-E77933BF481C}"/>
                  </a:ext>
                </a:extLst>
              </p:cNvPr>
              <p:cNvGraphicFramePr>
                <a:graphicFrameLocks noGrp="1"/>
              </p:cNvGraphicFramePr>
              <p:nvPr>
                <p:extLst>
                  <p:ext uri="{D42A27DB-BD31-4B8C-83A1-F6EECF244321}">
                    <p14:modId xmlns:p14="http://schemas.microsoft.com/office/powerpoint/2010/main" val="2990562789"/>
                  </p:ext>
                </p:extLst>
              </p:nvPr>
            </p:nvGraphicFramePr>
            <p:xfrm>
              <a:off x="4409481" y="2278251"/>
              <a:ext cx="4339310" cy="2522325"/>
            </p:xfrm>
            <a:graphic>
              <a:graphicData uri="http://schemas.openxmlformats.org/drawingml/2006/table">
                <a:tbl>
                  <a:tblPr firstRow="1" bandRow="1">
                    <a:tableStyleId>{3E544E06-5A6E-45A2-9D23-63F523CC0A23}</a:tableStyleId>
                  </a:tblPr>
                  <a:tblGrid>
                    <a:gridCol w="867862">
                      <a:extLst>
                        <a:ext uri="{9D8B030D-6E8A-4147-A177-3AD203B41FA5}">
                          <a16:colId xmlns:a16="http://schemas.microsoft.com/office/drawing/2014/main" val="2864476172"/>
                        </a:ext>
                      </a:extLst>
                    </a:gridCol>
                    <a:gridCol w="867862">
                      <a:extLst>
                        <a:ext uri="{9D8B030D-6E8A-4147-A177-3AD203B41FA5}">
                          <a16:colId xmlns:a16="http://schemas.microsoft.com/office/drawing/2014/main" val="1212521319"/>
                        </a:ext>
                      </a:extLst>
                    </a:gridCol>
                    <a:gridCol w="867862">
                      <a:extLst>
                        <a:ext uri="{9D8B030D-6E8A-4147-A177-3AD203B41FA5}">
                          <a16:colId xmlns:a16="http://schemas.microsoft.com/office/drawing/2014/main" val="1315425122"/>
                        </a:ext>
                      </a:extLst>
                    </a:gridCol>
                    <a:gridCol w="867862">
                      <a:extLst>
                        <a:ext uri="{9D8B030D-6E8A-4147-A177-3AD203B41FA5}">
                          <a16:colId xmlns:a16="http://schemas.microsoft.com/office/drawing/2014/main" val="1494301128"/>
                        </a:ext>
                      </a:extLst>
                    </a:gridCol>
                    <a:gridCol w="867862">
                      <a:extLst>
                        <a:ext uri="{9D8B030D-6E8A-4147-A177-3AD203B41FA5}">
                          <a16:colId xmlns:a16="http://schemas.microsoft.com/office/drawing/2014/main" val="1032506599"/>
                        </a:ext>
                      </a:extLst>
                    </a:gridCol>
                  </a:tblGrid>
                  <a:tr h="333347">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endParaRPr lang="en-US"/>
                        </a:p>
                      </a:txBody>
                      <a:tcPr anchor="ctr" anchorCtr="1">
                        <a:blipFill>
                          <a:blip r:embed="rId5"/>
                          <a:stretch>
                            <a:fillRect l="-200000" t="-1818" r="-200000" b="-658182"/>
                          </a:stretch>
                        </a:blipFill>
                      </a:tcPr>
                    </a:tc>
                    <a:tc>
                      <a:txBody>
                        <a:bodyPr/>
                        <a:lstStyle/>
                        <a:p>
                          <a:endParaRPr lang="en-US"/>
                        </a:p>
                      </a:txBody>
                      <a:tcPr anchor="ctr" anchorCtr="1">
                        <a:blipFill>
                          <a:blip r:embed="rId5"/>
                          <a:stretch>
                            <a:fillRect l="-302113" t="-1818" r="-101408" b="-658182"/>
                          </a:stretch>
                        </a:blipFill>
                      </a:tcPr>
                    </a:tc>
                    <a:tc>
                      <a:txBody>
                        <a:bodyPr/>
                        <a:lstStyle/>
                        <a:p>
                          <a:endParaRPr lang="en-US"/>
                        </a:p>
                      </a:txBody>
                      <a:tcPr anchor="ctr" anchorCtr="1">
                        <a:blipFill>
                          <a:blip r:embed="rId5"/>
                          <a:stretch>
                            <a:fillRect l="-399301" t="-1818" r="-699" b="-658182"/>
                          </a:stretch>
                        </a:blip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r>
                            <a:rPr lang="en-US"/>
                            <a:t>0.3522</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566690">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p>
                          <a:pPr algn="ctr"/>
                          <a:endParaRPr lang="en-US"/>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Fallback>
      </mc:AlternateContent>
      <p:sp>
        <p:nvSpPr>
          <p:cNvPr id="5" name="Arrow: Right 4">
            <a:extLst>
              <a:ext uri="{FF2B5EF4-FFF2-40B4-BE49-F238E27FC236}">
                <a16:creationId xmlns:a16="http://schemas.microsoft.com/office/drawing/2014/main" id="{A5A5099B-0C90-00A2-4E0A-F0CB51B323E8}"/>
              </a:ext>
            </a:extLst>
          </p:cNvPr>
          <p:cNvSpPr/>
          <p:nvPr/>
        </p:nvSpPr>
        <p:spPr>
          <a:xfrm>
            <a:off x="3151197" y="3394130"/>
            <a:ext cx="1170783" cy="37203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9B9F503B-576C-23E6-2D2F-9D00BE901A97}"/>
                  </a:ext>
                </a:extLst>
              </p:cNvPr>
              <p:cNvSpPr txBox="1">
                <a:spLocks/>
              </p:cNvSpPr>
              <p:nvPr/>
            </p:nvSpPr>
            <p:spPr>
              <a:xfrm>
                <a:off x="207782"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9B9F503B-576C-23E6-2D2F-9D00BE901A97}"/>
                  </a:ext>
                </a:extLst>
              </p:cNvPr>
              <p:cNvSpPr txBox="1">
                <a:spLocks noRot="1" noChangeAspect="1" noMove="1" noResize="1" noEditPoints="1" noAdjustHandles="1" noChangeArrowheads="1" noChangeShapeType="1" noTextEdit="1"/>
              </p:cNvSpPr>
              <p:nvPr/>
            </p:nvSpPr>
            <p:spPr>
              <a:xfrm>
                <a:off x="207782" y="0"/>
                <a:ext cx="2319521" cy="1482337"/>
              </a:xfrm>
              <a:prstGeom prst="rect">
                <a:avLst/>
              </a:prstGeom>
              <a:blipFill>
                <a:blip r:embed="rId6"/>
                <a:stretch>
                  <a:fillRect l="-1312" b="-34979"/>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DDF931A3-4236-38FE-710E-3548785DEB3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40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2" name="TextBox 11">
            <a:extLst>
              <a:ext uri="{FF2B5EF4-FFF2-40B4-BE49-F238E27FC236}">
                <a16:creationId xmlns:a16="http://schemas.microsoft.com/office/drawing/2014/main" id="{CB6BCC90-1A96-A45A-3F67-CD924B8C1E0B}"/>
              </a:ext>
            </a:extLst>
          </p:cNvPr>
          <p:cNvSpPr txBox="1"/>
          <p:nvPr/>
        </p:nvSpPr>
        <p:spPr>
          <a:xfrm>
            <a:off x="6361110" y="3610773"/>
            <a:ext cx="1191988" cy="1156086"/>
          </a:xfrm>
          <a:prstGeom prst="rect">
            <a:avLst/>
          </a:prstGeom>
          <a:noFill/>
        </p:spPr>
        <p:txBody>
          <a:bodyPr wrap="square">
            <a:spAutoFit/>
          </a:bodyPr>
          <a:lstStyle/>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1: d1</a:t>
            </a:r>
          </a:p>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2: d2</a:t>
            </a:r>
          </a:p>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3: d3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A92EC3-D656-0658-1AAC-4DE328F8080C}"/>
                  </a:ext>
                </a:extLst>
              </p:cNvPr>
              <p:cNvSpPr txBox="1"/>
              <p:nvPr/>
            </p:nvSpPr>
            <p:spPr>
              <a:xfrm>
                <a:off x="21769" y="193016"/>
                <a:ext cx="4271262" cy="1496820"/>
              </a:xfrm>
              <a:prstGeom prst="rect">
                <a:avLst/>
              </a:prstGeom>
              <a:noFill/>
            </p:spPr>
            <p:txBody>
              <a:bodyPr wrap="square">
                <a:spAutoFit/>
              </a:bodyPr>
              <a:lstStyle/>
              <a:p>
                <a:r>
                  <a:rPr lang="en-US" sz="1600" err="1">
                    <a:latin typeface="Times New Roman" panose="02020603050405020304" pitchFamily="18" charset="0"/>
                    <a:cs typeface="Times New Roman" panose="02020603050405020304" pitchFamily="18" charset="0"/>
                  </a:rPr>
                  <a:t>Dùng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đo</a:t>
                </a:r>
                <a:r>
                  <a:rPr lang="en-US" sz="1600">
                    <a:latin typeface="Times New Roman" panose="02020603050405020304" pitchFamily="18" charset="0"/>
                    <a:cs typeface="Times New Roman" panose="02020603050405020304" pitchFamily="18" charset="0"/>
                  </a:rPr>
                  <a:t> cosine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so </a:t>
                </a:r>
                <a:r>
                  <a:rPr lang="en-US" sz="1600" err="1">
                    <a:latin typeface="Times New Roman" panose="02020603050405020304" pitchFamily="18" charset="0"/>
                    <a:cs typeface="Times New Roman" panose="02020603050405020304" pitchFamily="18" charset="0"/>
                  </a:rPr>
                  <a:t>sánh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tương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đồng</a:t>
                </a:r>
                <a:r>
                  <a:rPr lang="en-US" sz="160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solidFill>
                          <a:latin typeface="Cambria Math" panose="02040503050406030204" pitchFamily="18" charset="0"/>
                        </a:rPr>
                        <m:t>cos</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𝑏</m:t>
                      </m:r>
                      <m:r>
                        <a:rPr lang="en-US" sz="1600" b="0" i="1" smtClean="0">
                          <a:solidFill>
                            <a:schemeClr val="tx1"/>
                          </a:solidFill>
                          <a:latin typeface="Cambria Math" panose="02040503050406030204" pitchFamily="18" charset="0"/>
                        </a:rPr>
                        <m:t>)=</m:t>
                      </m:r>
                      <m:nary>
                        <m:naryPr>
                          <m:chr m:val="∑"/>
                          <m:ctrlPr>
                            <a:rPr lang="pt-BR"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𝑡</m:t>
                          </m:r>
                        </m:sub>
                        <m:sup/>
                        <m:e>
                          <m:f>
                            <m:fPr>
                              <m:ctrlPr>
                                <a:rPr lang="vi-VN" sz="1600" i="1" smtClean="0">
                                  <a:solidFill>
                                    <a:schemeClr val="tx1"/>
                                  </a:solidFill>
                                  <a:latin typeface="Cambria Math" panose="02040503050406030204" pitchFamily="18" charset="0"/>
                                </a:rPr>
                              </m:ctrlPr>
                            </m:fPr>
                            <m:num>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a</m:t>
                                  </m:r>
                                </m:sup>
                              </m:sSubSup>
                              <m:r>
                                <a:rPr lang="en-US" sz="1600" b="0" i="1" smtClean="0">
                                  <a:solidFill>
                                    <a:schemeClr val="tx1"/>
                                  </a:solidFill>
                                  <a:latin typeface="Cambria Math" panose="02040503050406030204" pitchFamily="18" charset="0"/>
                                </a:rPr>
                                <m:t>∗</m:t>
                              </m:r>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b</m:t>
                                  </m:r>
                                </m:sup>
                              </m:sSubSup>
                            </m:num>
                            <m:den>
                              <m:rad>
                                <m:radPr>
                                  <m:degHide m:val="on"/>
                                  <m:ctrlPr>
                                    <a:rPr lang="vi-VN" sz="1600" b="0" i="1">
                                      <a:solidFill>
                                        <a:schemeClr val="tx1"/>
                                      </a:solidFill>
                                      <a:latin typeface="Cambria Math" panose="02040503050406030204" pitchFamily="18" charset="0"/>
                                    </a:rPr>
                                  </m:ctrlPr>
                                </m:radPr>
                                <m:deg/>
                                <m:e>
                                  <m:nary>
                                    <m:naryPr>
                                      <m:chr m:val="∑"/>
                                      <m:supHide m:val="on"/>
                                      <m:ctrlPr>
                                        <a:rPr lang="vi-VN" sz="1600" b="0" i="1">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𝑡</m:t>
                                      </m:r>
                                    </m:sub>
                                    <m:sup/>
                                    <m:e>
                                      <m:sSup>
                                        <m:sSupPr>
                                          <m:ctrlPr>
                                            <a:rPr lang="vi-VN" sz="1600" b="0" i="1">
                                              <a:solidFill>
                                                <a:schemeClr val="tx1"/>
                                              </a:solidFill>
                                              <a:latin typeface="Cambria Math" panose="02040503050406030204" pitchFamily="18" charset="0"/>
                                            </a:rPr>
                                          </m:ctrlPr>
                                        </m:sSupPr>
                                        <m:e>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a</m:t>
                                              </m:r>
                                            </m:sup>
                                          </m:sSubSup>
                                        </m:e>
                                        <m:sup>
                                          <m:r>
                                            <a:rPr lang="vi-VN" sz="1600" b="0" i="1">
                                              <a:solidFill>
                                                <a:schemeClr val="tx1"/>
                                              </a:solidFill>
                                              <a:latin typeface="Cambria Math" panose="02040503050406030204" pitchFamily="18" charset="0"/>
                                            </a:rPr>
                                            <m:t>2</m:t>
                                          </m:r>
                                        </m:sup>
                                      </m:sSup>
                                    </m:e>
                                  </m:nary>
                                </m:e>
                              </m:rad>
                              <m:r>
                                <a:rPr lang="en-US" sz="1600" b="0" i="1" smtClean="0">
                                  <a:solidFill>
                                    <a:schemeClr val="tx1"/>
                                  </a:solidFill>
                                  <a:latin typeface="Cambria Math" panose="02040503050406030204" pitchFamily="18" charset="0"/>
                                </a:rPr>
                                <m:t>∗</m:t>
                              </m:r>
                              <m:rad>
                                <m:radPr>
                                  <m:degHide m:val="on"/>
                                  <m:ctrlPr>
                                    <a:rPr lang="vi-VN" sz="1600" b="0" i="1" smtClean="0">
                                      <a:solidFill>
                                        <a:schemeClr val="tx1"/>
                                      </a:solidFill>
                                      <a:latin typeface="Cambria Math" panose="02040503050406030204" pitchFamily="18" charset="0"/>
                                    </a:rPr>
                                  </m:ctrlPr>
                                </m:radPr>
                                <m:deg/>
                                <m:e>
                                  <m:nary>
                                    <m:naryPr>
                                      <m:chr m:val="∑"/>
                                      <m:supHide m:val="on"/>
                                      <m:ctrlPr>
                                        <a:rPr lang="vi-VN" sz="1600" b="0" i="1">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𝑡</m:t>
                                      </m:r>
                                    </m:sub>
                                    <m:sup/>
                                    <m:e>
                                      <m:sSup>
                                        <m:sSupPr>
                                          <m:ctrlPr>
                                            <a:rPr lang="vi-VN" sz="1600" b="0" i="1">
                                              <a:solidFill>
                                                <a:schemeClr val="tx1"/>
                                              </a:solidFill>
                                              <a:latin typeface="Cambria Math" panose="02040503050406030204" pitchFamily="18" charset="0"/>
                                            </a:rPr>
                                          </m:ctrlPr>
                                        </m:sSupPr>
                                        <m:e>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b</m:t>
                                              </m:r>
                                            </m:sup>
                                          </m:sSubSup>
                                        </m:e>
                                        <m:sup>
                                          <m:r>
                                            <a:rPr lang="vi-VN" sz="1600" b="0" i="1">
                                              <a:solidFill>
                                                <a:schemeClr val="tx1"/>
                                              </a:solidFill>
                                              <a:latin typeface="Cambria Math" panose="02040503050406030204" pitchFamily="18" charset="0"/>
                                            </a:rPr>
                                            <m:t>2</m:t>
                                          </m:r>
                                        </m:sup>
                                      </m:sSup>
                                    </m:e>
                                  </m:nary>
                                </m:e>
                              </m:rad>
                            </m:den>
                          </m:f>
                        </m:e>
                      </m:nary>
                    </m:oMath>
                  </m:oMathPara>
                </a14:m>
                <a:endParaRPr lang="en-US" sz="1600">
                  <a:solidFill>
                    <a:schemeClr val="tx1"/>
                  </a:solidFill>
                </a:endParaRPr>
              </a:p>
              <a:p>
                <a:r>
                  <a:rPr lang="en-US" sz="1600">
                    <a:latin typeface="Times New Roman" panose="02020603050405020304" pitchFamily="18" charset="0"/>
                    <a:cs typeface="Times New Roman" panose="02020603050405020304" pitchFamily="18" charset="0"/>
                  </a:rPr>
                  <a:t> </a:t>
                </a:r>
              </a:p>
            </p:txBody>
          </p:sp>
        </mc:Choice>
        <mc:Fallback xmlns="">
          <p:sp>
            <p:nvSpPr>
              <p:cNvPr id="13" name="TextBox 12">
                <a:extLst>
                  <a:ext uri="{FF2B5EF4-FFF2-40B4-BE49-F238E27FC236}">
                    <a16:creationId xmlns:a16="http://schemas.microsoft.com/office/drawing/2014/main" id="{D1A92EC3-D656-0658-1AAC-4DE328F8080C}"/>
                  </a:ext>
                </a:extLst>
              </p:cNvPr>
              <p:cNvSpPr txBox="1">
                <a:spLocks noRot="1" noChangeAspect="1" noMove="1" noResize="1" noEditPoints="1" noAdjustHandles="1" noChangeArrowheads="1" noChangeShapeType="1" noTextEdit="1"/>
              </p:cNvSpPr>
              <p:nvPr/>
            </p:nvSpPr>
            <p:spPr>
              <a:xfrm>
                <a:off x="21769" y="193016"/>
                <a:ext cx="4271262" cy="1496820"/>
              </a:xfrm>
              <a:prstGeom prst="rect">
                <a:avLst/>
              </a:prstGeom>
              <a:blipFill>
                <a:blip r:embed="rId3"/>
                <a:stretch>
                  <a:fillRect l="-857" t="-1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077B48-DD6B-08AE-3C6D-AA43E323A5EF}"/>
                  </a:ext>
                </a:extLst>
              </p:cNvPr>
              <p:cNvSpPr txBox="1"/>
              <p:nvPr/>
            </p:nvSpPr>
            <p:spPr>
              <a:xfrm>
                <a:off x="135718" y="1773143"/>
                <a:ext cx="4043364" cy="1730602"/>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𝑞</m:t>
                        </m:r>
                        <m:r>
                          <a:rPr lang="en-US" sz="1600" b="0" i="1" smtClean="0">
                            <a:latin typeface="Cambria Math" panose="02040503050406030204" pitchFamily="18" charset="0"/>
                          </a:rPr>
                          <m:t>|</m:t>
                        </m:r>
                      </m:e>
                    </m:acc>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3522</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r>
                      <a:rPr lang="en-US" sz="1600" b="0" i="1" smtClean="0">
                        <a:latin typeface="Cambria Math" panose="02040503050406030204" pitchFamily="18" charset="0"/>
                        <a:cs typeface="Times New Roman" panose="02020603050405020304" pitchFamily="18" charset="0"/>
                      </a:rPr>
                      <m:t>=0.3937</m:t>
                    </m:r>
                  </m:oMath>
                </a14:m>
                <a:endParaRPr lang="en-US" sz="160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1|</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1600" b="0" i="1" smtClean="0">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1761</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b="0">
                    <a:latin typeface="Times New Roman" panose="02020603050405020304" pitchFamily="18" charset="0"/>
                    <a:cs typeface="Times New Roman" panose="02020603050405020304" pitchFamily="18" charset="0"/>
                  </a:rPr>
                  <a:t> = 0.5381</a:t>
                </a: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2|</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
                      <a:rPr lang="en-US" sz="1600" b="0" i="0" smtClean="0">
                        <a:latin typeface="Cambria Math" panose="02040503050406030204" pitchFamily="18" charset="0"/>
                        <a:cs typeface="Times New Roman" panose="02020603050405020304" pitchFamily="18" charset="0"/>
                      </a:rPr>
                      <m:t> </m:t>
                    </m:r>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a:latin typeface="Times New Roman" panose="02020603050405020304" pitchFamily="18" charset="0"/>
                    <a:cs typeface="Times New Roman" panose="02020603050405020304" pitchFamily="18" charset="0"/>
                  </a:rPr>
                  <a:t> = 0.5085</a:t>
                </a: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3|</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a:latin typeface="Times New Roman" panose="02020603050405020304" pitchFamily="18" charset="0"/>
                    <a:cs typeface="Times New Roman" panose="02020603050405020304" pitchFamily="18" charset="0"/>
                  </a:rPr>
                  <a:t> = 0.5085</a:t>
                </a:r>
              </a:p>
            </p:txBody>
          </p:sp>
        </mc:Choice>
        <mc:Fallback xmlns="">
          <p:sp>
            <p:nvSpPr>
              <p:cNvPr id="20" name="TextBox 19">
                <a:extLst>
                  <a:ext uri="{FF2B5EF4-FFF2-40B4-BE49-F238E27FC236}">
                    <a16:creationId xmlns:a16="http://schemas.microsoft.com/office/drawing/2014/main" id="{20077B48-DD6B-08AE-3C6D-AA43E323A5EF}"/>
                  </a:ext>
                </a:extLst>
              </p:cNvPr>
              <p:cNvSpPr txBox="1">
                <a:spLocks noRot="1" noChangeAspect="1" noMove="1" noResize="1" noEditPoints="1" noAdjustHandles="1" noChangeArrowheads="1" noChangeShapeType="1" noTextEdit="1"/>
              </p:cNvSpPr>
              <p:nvPr/>
            </p:nvSpPr>
            <p:spPr>
              <a:xfrm>
                <a:off x="135718" y="1773143"/>
                <a:ext cx="4043364" cy="1730602"/>
              </a:xfrm>
              <a:prstGeom prst="rect">
                <a:avLst/>
              </a:prstGeom>
              <a:blipFill>
                <a:blip r:embed="rId4"/>
                <a:stretch>
                  <a:fillRect b="-3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196215-4F9B-B504-11BC-81FDA1AD084D}"/>
                  </a:ext>
                </a:extLst>
              </p:cNvPr>
              <p:cNvSpPr txBox="1"/>
              <p:nvPr/>
            </p:nvSpPr>
            <p:spPr>
              <a:xfrm>
                <a:off x="4479131" y="1918815"/>
                <a:ext cx="4529151" cy="1305870"/>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i="1">
                            <a:latin typeface="Cambria Math" panose="02040503050406030204" pitchFamily="18" charset="0"/>
                          </a:rPr>
                          <m:t>1</m:t>
                        </m:r>
                      </m:e>
                    </m:acc>
                    <m:r>
                      <a:rPr lang="en-US" sz="1600" i="1">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(0.3522*0.1761 + 0.1761*0.1761) = 0.093</a:t>
                </a:r>
                <a:endParaRPr lang="en-US" sz="1600" b="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2</m:t>
                        </m:r>
                      </m:e>
                    </m:acc>
                    <m:r>
                      <a:rPr lang="en-US" sz="1600" i="1">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
                      <a:rPr lang="en-US" sz="1600" b="0" i="0" smtClean="0">
                        <a:latin typeface="Cambria Math" panose="02040503050406030204" pitchFamily="18" charset="0"/>
                        <a:cs typeface="Times New Roman" panose="02020603050405020304" pitchFamily="18" charset="0"/>
                      </a:rPr>
                      <m:t> </m:t>
                    </m:r>
                  </m:oMath>
                </a14:m>
                <a:r>
                  <a:rPr lang="en-US" sz="1600">
                    <a:latin typeface="Times New Roman" panose="02020603050405020304" pitchFamily="18" charset="0"/>
                    <a:cs typeface="Times New Roman" panose="02020603050405020304" pitchFamily="18" charset="0"/>
                  </a:rPr>
                  <a:t>0.3522*0.4771= 0.062</a:t>
                </a:r>
              </a:p>
              <a:p>
                <a:pPr>
                  <a:lnSpc>
                    <a:spcPct val="150000"/>
                  </a:lnSpc>
                </a:pP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3</m:t>
                        </m:r>
                      </m:e>
                    </m:acc>
                  </m:oMath>
                </a14:m>
                <a:r>
                  <a:rPr lang="en-US" sz="1600">
                    <a:latin typeface="Times New Roman" panose="02020603050405020304" pitchFamily="18" charset="0"/>
                    <a:cs typeface="Times New Roman" panose="02020603050405020304" pitchFamily="18" charset="0"/>
                  </a:rPr>
                  <a:t>= 0.1761*0.1761= 0.031</a:t>
                </a:r>
              </a:p>
            </p:txBody>
          </p:sp>
        </mc:Choice>
        <mc:Fallback xmlns="">
          <p:sp>
            <p:nvSpPr>
              <p:cNvPr id="21" name="TextBox 20">
                <a:extLst>
                  <a:ext uri="{FF2B5EF4-FFF2-40B4-BE49-F238E27FC236}">
                    <a16:creationId xmlns:a16="http://schemas.microsoft.com/office/drawing/2014/main" id="{64196215-4F9B-B504-11BC-81FDA1AD084D}"/>
                  </a:ext>
                </a:extLst>
              </p:cNvPr>
              <p:cNvSpPr txBox="1">
                <a:spLocks noRot="1" noChangeAspect="1" noMove="1" noResize="1" noEditPoints="1" noAdjustHandles="1" noChangeArrowheads="1" noChangeShapeType="1" noTextEdit="1"/>
              </p:cNvSpPr>
              <p:nvPr/>
            </p:nvSpPr>
            <p:spPr>
              <a:xfrm>
                <a:off x="4479131" y="1918815"/>
                <a:ext cx="4529151" cy="1305870"/>
              </a:xfrm>
              <a:prstGeom prst="rect">
                <a:avLst/>
              </a:prstGeom>
              <a:blipFill>
                <a:blip r:embed="rId5"/>
                <a:stretch>
                  <a:fillRect b="-5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3843033-B516-B93C-1AA2-B0B575055033}"/>
                  </a:ext>
                </a:extLst>
              </p:cNvPr>
              <p:cNvSpPr txBox="1"/>
              <p:nvPr/>
            </p:nvSpPr>
            <p:spPr>
              <a:xfrm>
                <a:off x="-450419" y="3587052"/>
                <a:ext cx="4743450" cy="17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i="1">
                                      <a:latin typeface="Cambria Math" panose="02040503050406030204" pitchFamily="18" charset="0"/>
                                    </a:rPr>
                                    <m:t>1</m:t>
                                  </m:r>
                                </m:e>
                              </m:acc>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0.093</m:t>
                          </m:r>
                        </m:num>
                        <m:den>
                          <m:r>
                            <a:rPr lang="en-US" sz="1600" b="0" i="1" smtClean="0">
                              <a:latin typeface="Cambria Math" panose="02040503050406030204" pitchFamily="18" charset="0"/>
                            </a:rPr>
                            <m:t>0.5381+0.3937</m:t>
                          </m:r>
                        </m:den>
                      </m:f>
                      <m:r>
                        <a:rPr lang="en-US" sz="1600" b="0" i="1" smtClean="0">
                          <a:latin typeface="Cambria Math" panose="02040503050406030204" pitchFamily="18" charset="0"/>
                        </a:rPr>
                        <m:t>=0.099</m:t>
                      </m:r>
                    </m:oMath>
                  </m:oMathPara>
                </a14:m>
                <a:endParaRPr lang="en-US" sz="1600" b="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r>
                                <a:rPr lang="en-US" sz="1600" b="0" i="1" dirty="0" smtClean="0">
                                  <a:latin typeface="Cambria Math" panose="02040503050406030204" pitchFamily="18" charset="0"/>
                                  <a:cs typeface="Times New Roman" panose="02020603050405020304" pitchFamily="18" charset="0"/>
                                </a:rPr>
                                <m:t>𝑑</m:t>
                              </m:r>
                              <m:r>
                                <a:rPr lang="en-US" sz="1600" b="0" i="1" dirty="0" smtClean="0">
                                  <a:latin typeface="Cambria Math" panose="02040503050406030204" pitchFamily="18" charset="0"/>
                                  <a:cs typeface="Times New Roman" panose="02020603050405020304" pitchFamily="18" charset="0"/>
                                </a:rPr>
                                <m:t>2</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0.062</m:t>
                          </m:r>
                        </m:num>
                        <m:den>
                          <m:r>
                            <a:rPr lang="en-US" sz="1600" b="0" i="1" smtClean="0">
                              <a:latin typeface="Cambria Math" panose="02040503050406030204" pitchFamily="18" charset="0"/>
                            </a:rPr>
                            <m:t>0.5085+0.3937</m:t>
                          </m:r>
                        </m:den>
                      </m:f>
                      <m:r>
                        <a:rPr lang="en-US" sz="1600" b="0" i="1" smtClean="0">
                          <a:latin typeface="Cambria Math" panose="02040503050406030204" pitchFamily="18" charset="0"/>
                        </a:rPr>
                        <m:t>=0.068</m:t>
                      </m:r>
                    </m:oMath>
                  </m:oMathPara>
                </a14:m>
                <a:endParaRPr lang="en-US" sz="1600" b="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3</m:t>
                                  </m:r>
                                </m:e>
                              </m:acc>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0.031</m:t>
                          </m:r>
                        </m:num>
                        <m:den>
                          <m:r>
                            <a:rPr lang="en-US" sz="1600" b="0" i="1" smtClean="0">
                              <a:latin typeface="Cambria Math" panose="02040503050406030204" pitchFamily="18" charset="0"/>
                            </a:rPr>
                            <m:t>0.5085+0.3937</m:t>
                          </m:r>
                        </m:den>
                      </m:f>
                      <m:r>
                        <a:rPr lang="en-US" sz="1600" b="0" i="1" smtClean="0">
                          <a:latin typeface="Cambria Math" panose="02040503050406030204" pitchFamily="18" charset="0"/>
                        </a:rPr>
                        <m:t>=0.034</m:t>
                      </m:r>
                    </m:oMath>
                  </m:oMathPara>
                </a14:m>
                <a:endParaRPr lang="en-US" sz="1600" b="0"/>
              </a:p>
              <a:p>
                <a:endParaRPr lang="en-US" sz="1600"/>
              </a:p>
            </p:txBody>
          </p:sp>
        </mc:Choice>
        <mc:Fallback xmlns="">
          <p:sp>
            <p:nvSpPr>
              <p:cNvPr id="23" name="TextBox 22">
                <a:extLst>
                  <a:ext uri="{FF2B5EF4-FFF2-40B4-BE49-F238E27FC236}">
                    <a16:creationId xmlns:a16="http://schemas.microsoft.com/office/drawing/2014/main" id="{93843033-B516-B93C-1AA2-B0B575055033}"/>
                  </a:ext>
                </a:extLst>
              </p:cNvPr>
              <p:cNvSpPr txBox="1">
                <a:spLocks noRot="1" noChangeAspect="1" noMove="1" noResize="1" noEditPoints="1" noAdjustHandles="1" noChangeArrowheads="1" noChangeShapeType="1" noTextEdit="1"/>
              </p:cNvSpPr>
              <p:nvPr/>
            </p:nvSpPr>
            <p:spPr>
              <a:xfrm>
                <a:off x="-450419" y="3587052"/>
                <a:ext cx="4743450" cy="1738746"/>
              </a:xfrm>
              <a:prstGeom prst="rect">
                <a:avLst/>
              </a:prstGeom>
              <a:blipFill>
                <a:blip r:embed="rId6"/>
                <a:stretch>
                  <a:fillRect/>
                </a:stretch>
              </a:blipFill>
            </p:spPr>
            <p:txBody>
              <a:bodyPr/>
              <a:lstStyle/>
              <a:p>
                <a:r>
                  <a:rPr lang="en-US">
                    <a:noFill/>
                  </a:rPr>
                  <a:t> </a:t>
                </a:r>
              </a:p>
            </p:txBody>
          </p:sp>
        </mc:Fallback>
      </mc:AlternateContent>
      <p:sp>
        <p:nvSpPr>
          <p:cNvPr id="25" name="Arrow: Up 24">
            <a:extLst>
              <a:ext uri="{FF2B5EF4-FFF2-40B4-BE49-F238E27FC236}">
                <a16:creationId xmlns:a16="http://schemas.microsoft.com/office/drawing/2014/main" id="{630A460B-1EC6-EF8E-12CD-C6C92618132D}"/>
              </a:ext>
            </a:extLst>
          </p:cNvPr>
          <p:cNvSpPr/>
          <p:nvPr/>
        </p:nvSpPr>
        <p:spPr>
          <a:xfrm>
            <a:off x="5940193" y="3737108"/>
            <a:ext cx="420917" cy="972778"/>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3964E3-9366-E67D-75F9-234480E60A1A}"/>
                  </a:ext>
                </a:extLst>
              </p:cNvPr>
              <p:cNvSpPr txBox="1"/>
              <p:nvPr/>
            </p:nvSpPr>
            <p:spPr>
              <a:xfrm>
                <a:off x="4792493" y="103825"/>
                <a:ext cx="3416640" cy="1675202"/>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𝑞</m:t>
                        </m:r>
                      </m:e>
                    </m:acc>
                  </m:oMath>
                </a14:m>
                <a:r>
                  <a:rPr lang="en-US" sz="1600">
                    <a:latin typeface="Times New Roman" panose="02020603050405020304" pitchFamily="18" charset="0"/>
                    <a:cs typeface="Times New Roman" panose="02020603050405020304" pitchFamily="18" charset="0"/>
                  </a:rPr>
                  <a:t> = (0, 0.3522, 0, 0, 0.1761)</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1</m:t>
                        </m:r>
                      </m:e>
                    </m:acc>
                  </m:oMath>
                </a14:m>
                <a:r>
                  <a:rPr lang="en-US" sz="1600">
                    <a:latin typeface="Times New Roman" panose="02020603050405020304" pitchFamily="18" charset="0"/>
                    <a:cs typeface="Times New Roman" panose="02020603050405020304" pitchFamily="18" charset="0"/>
                  </a:rPr>
                  <a:t> = (0, 0. 1761, 0.4771, 0, 0. 1761) </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2</m:t>
                        </m:r>
                      </m:e>
                    </m:acc>
                  </m:oMath>
                </a14:m>
                <a:r>
                  <a:rPr lang="en-US" sz="1600">
                    <a:latin typeface="Times New Roman" panose="02020603050405020304" pitchFamily="18" charset="0"/>
                    <a:cs typeface="Times New Roman" panose="02020603050405020304" pitchFamily="18" charset="0"/>
                  </a:rPr>
                  <a:t> = (0. 4771, 0. 1761, 0, 0, 0) </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3</m:t>
                        </m:r>
                      </m:e>
                    </m:acc>
                  </m:oMath>
                </a14:m>
                <a:r>
                  <a:rPr lang="en-US" sz="1600">
                    <a:latin typeface="Times New Roman" panose="02020603050405020304" pitchFamily="18" charset="0"/>
                    <a:cs typeface="Times New Roman" panose="02020603050405020304" pitchFamily="18" charset="0"/>
                  </a:rPr>
                  <a:t> = (0, 0, 0, 0. 4771, 0. 1761)</a:t>
                </a:r>
              </a:p>
            </p:txBody>
          </p:sp>
        </mc:Choice>
        <mc:Fallback xmlns="">
          <p:sp>
            <p:nvSpPr>
              <p:cNvPr id="28" name="TextBox 27">
                <a:extLst>
                  <a:ext uri="{FF2B5EF4-FFF2-40B4-BE49-F238E27FC236}">
                    <a16:creationId xmlns:a16="http://schemas.microsoft.com/office/drawing/2014/main" id="{CE3964E3-9366-E67D-75F9-234480E60A1A}"/>
                  </a:ext>
                </a:extLst>
              </p:cNvPr>
              <p:cNvSpPr txBox="1">
                <a:spLocks noRot="1" noChangeAspect="1" noMove="1" noResize="1" noEditPoints="1" noAdjustHandles="1" noChangeArrowheads="1" noChangeShapeType="1" noTextEdit="1"/>
              </p:cNvSpPr>
              <p:nvPr/>
            </p:nvSpPr>
            <p:spPr>
              <a:xfrm>
                <a:off x="4792493" y="103825"/>
                <a:ext cx="3416640" cy="1675202"/>
              </a:xfrm>
              <a:prstGeom prst="rect">
                <a:avLst/>
              </a:prstGeom>
              <a:blipFill>
                <a:blip r:embed="rId7"/>
                <a:stretch>
                  <a:fillRect b="-363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457EE71-197A-1607-C7C2-FA8954FE9D6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72708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P spid="23" grpId="0"/>
      <p:bldP spid="25"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Xác định term</a:t>
            </a:r>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Vector space model</a:t>
            </a:r>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model</a:t>
            </a:r>
            <a:endParaRPr/>
          </a:p>
          <a:p>
            <a:pPr marL="0" lvl="0" indent="0" algn="l" rtl="0">
              <a:spcBef>
                <a:spcPts val="0"/>
              </a:spcBef>
              <a:spcAft>
                <a:spcPts val="0"/>
              </a:spcAft>
              <a:buNone/>
            </a:pPr>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31" name="Google Shape;131;p26"/>
          <p:cNvSpPr txBox="1">
            <a:spLocks noGrp="1"/>
          </p:cNvSpPr>
          <p:nvPr>
            <p:ph type="subTitle" idx="8"/>
          </p:nvPr>
        </p:nvSpPr>
        <p:spPr>
          <a:xfrm>
            <a:off x="1283499" y="3542549"/>
            <a:ext cx="3915821"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Đánh giá mô hình truy xuất</a:t>
            </a:r>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3" name="TextBox 2">
            <a:extLst>
              <a:ext uri="{FF2B5EF4-FFF2-40B4-BE49-F238E27FC236}">
                <a16:creationId xmlns:a16="http://schemas.microsoft.com/office/drawing/2014/main" id="{450148F9-5E4F-569C-6EA8-78635F53E2AB}"/>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48263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Ưu</a:t>
            </a:r>
            <a:r>
              <a:rPr lang="en-US"/>
              <a:t> </a:t>
            </a:r>
            <a:r>
              <a:rPr lang="en-US" err="1"/>
              <a:t>điểm</a:t>
            </a:r>
            <a:r>
              <a:rPr lang="en-US"/>
              <a:t> </a:t>
            </a:r>
            <a:r>
              <a:rPr lang="en-US">
                <a:latin typeface="+mj-lt"/>
              </a:rPr>
              <a:t>-</a:t>
            </a:r>
            <a:r>
              <a:rPr lang="en-US"/>
              <a:t> </a:t>
            </a:r>
            <a:r>
              <a:rPr lang="en-US" err="1"/>
              <a:t>Nhược</a:t>
            </a:r>
            <a:r>
              <a:rPr lang="en-US"/>
              <a:t> </a:t>
            </a:r>
            <a:r>
              <a:rPr lang="en-US" err="1"/>
              <a:t>điểm</a:t>
            </a:r>
            <a:endParaRPr>
              <a:solidFill>
                <a:schemeClr val="dk1"/>
              </a:solidFill>
            </a:endParaRPr>
          </a:p>
        </p:txBody>
      </p:sp>
      <p:grpSp>
        <p:nvGrpSpPr>
          <p:cNvPr id="3" name="Google Shape;1508;p36">
            <a:extLst>
              <a:ext uri="{FF2B5EF4-FFF2-40B4-BE49-F238E27FC236}">
                <a16:creationId xmlns:a16="http://schemas.microsoft.com/office/drawing/2014/main" id="{03C75302-A737-F9A2-7A48-508D539322CB}"/>
              </a:ext>
            </a:extLst>
          </p:cNvPr>
          <p:cNvGrpSpPr/>
          <p:nvPr/>
        </p:nvGrpSpPr>
        <p:grpSpPr>
          <a:xfrm>
            <a:off x="457193" y="1768468"/>
            <a:ext cx="8229613" cy="2596800"/>
            <a:chOff x="457188" y="2050350"/>
            <a:chExt cx="8229613" cy="2596800"/>
          </a:xfrm>
        </p:grpSpPr>
        <p:sp>
          <p:nvSpPr>
            <p:cNvPr id="4" name="Google Shape;1509;p36">
              <a:extLst>
                <a:ext uri="{FF2B5EF4-FFF2-40B4-BE49-F238E27FC236}">
                  <a16:creationId xmlns:a16="http://schemas.microsoft.com/office/drawing/2014/main" id="{B0140C3E-2BC5-0B0E-45A7-181A121D3B00}"/>
                </a:ext>
              </a:extLst>
            </p:cNvPr>
            <p:cNvSpPr/>
            <p:nvPr/>
          </p:nvSpPr>
          <p:spPr>
            <a:xfrm flipH="1">
              <a:off x="50732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1510;p36">
              <a:extLst>
                <a:ext uri="{FF2B5EF4-FFF2-40B4-BE49-F238E27FC236}">
                  <a16:creationId xmlns:a16="http://schemas.microsoft.com/office/drawing/2014/main" id="{0FA01B7A-61BF-D47F-B5AF-78369AF5808F}"/>
                </a:ext>
              </a:extLst>
            </p:cNvPr>
            <p:cNvSpPr/>
            <p:nvPr/>
          </p:nvSpPr>
          <p:spPr>
            <a:xfrm flipH="1">
              <a:off x="8627701" y="2050350"/>
              <a:ext cx="59100" cy="521400"/>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1511;p36">
              <a:extLst>
                <a:ext uri="{FF2B5EF4-FFF2-40B4-BE49-F238E27FC236}">
                  <a16:creationId xmlns:a16="http://schemas.microsoft.com/office/drawing/2014/main" id="{D502B73E-DDB3-B3CC-C6B3-5E7B3EF0CDBD}"/>
                </a:ext>
              </a:extLst>
            </p:cNvPr>
            <p:cNvSpPr/>
            <p:nvPr/>
          </p:nvSpPr>
          <p:spPr>
            <a:xfrm flipH="1">
              <a:off x="50732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512;p36">
              <a:extLst>
                <a:ext uri="{FF2B5EF4-FFF2-40B4-BE49-F238E27FC236}">
                  <a16:creationId xmlns:a16="http://schemas.microsoft.com/office/drawing/2014/main" id="{1AFE6A56-DAE8-B248-EF7B-D867FC3A41BB}"/>
                </a:ext>
              </a:extLst>
            </p:cNvPr>
            <p:cNvSpPr/>
            <p:nvPr/>
          </p:nvSpPr>
          <p:spPr>
            <a:xfrm flipH="1">
              <a:off x="8627701" y="2742150"/>
              <a:ext cx="59100" cy="5214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1513;p36">
              <a:extLst>
                <a:ext uri="{FF2B5EF4-FFF2-40B4-BE49-F238E27FC236}">
                  <a16:creationId xmlns:a16="http://schemas.microsoft.com/office/drawing/2014/main" id="{A27B976F-9940-1E51-5D58-77E29CBA2431}"/>
                </a:ext>
              </a:extLst>
            </p:cNvPr>
            <p:cNvSpPr/>
            <p:nvPr/>
          </p:nvSpPr>
          <p:spPr>
            <a:xfrm flipH="1">
              <a:off x="50732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1514;p36">
              <a:extLst>
                <a:ext uri="{FF2B5EF4-FFF2-40B4-BE49-F238E27FC236}">
                  <a16:creationId xmlns:a16="http://schemas.microsoft.com/office/drawing/2014/main" id="{8BD40C2D-1273-116F-3181-D86F5F7D86B4}"/>
                </a:ext>
              </a:extLst>
            </p:cNvPr>
            <p:cNvSpPr/>
            <p:nvPr/>
          </p:nvSpPr>
          <p:spPr>
            <a:xfrm flipH="1">
              <a:off x="8627701" y="3433950"/>
              <a:ext cx="59100" cy="521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515;p36">
              <a:extLst>
                <a:ext uri="{FF2B5EF4-FFF2-40B4-BE49-F238E27FC236}">
                  <a16:creationId xmlns:a16="http://schemas.microsoft.com/office/drawing/2014/main" id="{F7CE5AC2-6D71-4D1D-BFC2-441BB2CC567D}"/>
                </a:ext>
              </a:extLst>
            </p:cNvPr>
            <p:cNvSpPr/>
            <p:nvPr/>
          </p:nvSpPr>
          <p:spPr>
            <a:xfrm flipH="1">
              <a:off x="50732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516;p36">
              <a:extLst>
                <a:ext uri="{FF2B5EF4-FFF2-40B4-BE49-F238E27FC236}">
                  <a16:creationId xmlns:a16="http://schemas.microsoft.com/office/drawing/2014/main" id="{8DF1D6DF-20D8-5255-4E12-48FAF36C914A}"/>
                </a:ext>
              </a:extLst>
            </p:cNvPr>
            <p:cNvSpPr/>
            <p:nvPr/>
          </p:nvSpPr>
          <p:spPr>
            <a:xfrm flipH="1">
              <a:off x="8627701" y="4125750"/>
              <a:ext cx="59100" cy="521400"/>
            </a:xfrm>
            <a:prstGeom prst="rect">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1517;p36">
              <a:extLst>
                <a:ext uri="{FF2B5EF4-FFF2-40B4-BE49-F238E27FC236}">
                  <a16:creationId xmlns:a16="http://schemas.microsoft.com/office/drawing/2014/main" id="{973D135D-26C7-5809-9698-66B451F26362}"/>
                </a:ext>
              </a:extLst>
            </p:cNvPr>
            <p:cNvSpPr/>
            <p:nvPr/>
          </p:nvSpPr>
          <p:spPr>
            <a:xfrm>
              <a:off x="4571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1518;p36">
              <a:extLst>
                <a:ext uri="{FF2B5EF4-FFF2-40B4-BE49-F238E27FC236}">
                  <a16:creationId xmlns:a16="http://schemas.microsoft.com/office/drawing/2014/main" id="{00AE1BA9-C5A1-CB50-2C3D-0710912BCD7E}"/>
                </a:ext>
              </a:extLst>
            </p:cNvPr>
            <p:cNvSpPr/>
            <p:nvPr/>
          </p:nvSpPr>
          <p:spPr>
            <a:xfrm>
              <a:off x="457201" y="2050350"/>
              <a:ext cx="59100" cy="521400"/>
            </a:xfrm>
            <a:prstGeom prst="rect">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1519;p36">
              <a:extLst>
                <a:ext uri="{FF2B5EF4-FFF2-40B4-BE49-F238E27FC236}">
                  <a16:creationId xmlns:a16="http://schemas.microsoft.com/office/drawing/2014/main" id="{8D4B276E-EFA3-2C89-E53C-8BE2F299DE51}"/>
                </a:ext>
              </a:extLst>
            </p:cNvPr>
            <p:cNvSpPr/>
            <p:nvPr/>
          </p:nvSpPr>
          <p:spPr>
            <a:xfrm>
              <a:off x="4571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520;p36">
              <a:extLst>
                <a:ext uri="{FF2B5EF4-FFF2-40B4-BE49-F238E27FC236}">
                  <a16:creationId xmlns:a16="http://schemas.microsoft.com/office/drawing/2014/main" id="{04F21E78-7E34-B8E9-A957-31FED889B180}"/>
                </a:ext>
              </a:extLst>
            </p:cNvPr>
            <p:cNvSpPr/>
            <p:nvPr/>
          </p:nvSpPr>
          <p:spPr>
            <a:xfrm>
              <a:off x="457201" y="2742150"/>
              <a:ext cx="59100" cy="5214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521;p36">
              <a:extLst>
                <a:ext uri="{FF2B5EF4-FFF2-40B4-BE49-F238E27FC236}">
                  <a16:creationId xmlns:a16="http://schemas.microsoft.com/office/drawing/2014/main" id="{67A5DCF0-E56E-482A-38E8-797DB86C90E5}"/>
                </a:ext>
              </a:extLst>
            </p:cNvPr>
            <p:cNvSpPr/>
            <p:nvPr/>
          </p:nvSpPr>
          <p:spPr>
            <a:xfrm>
              <a:off x="4571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1522;p36">
              <a:extLst>
                <a:ext uri="{FF2B5EF4-FFF2-40B4-BE49-F238E27FC236}">
                  <a16:creationId xmlns:a16="http://schemas.microsoft.com/office/drawing/2014/main" id="{6E0EB7C0-6A36-9AAC-E715-EA55782D6FF3}"/>
                </a:ext>
              </a:extLst>
            </p:cNvPr>
            <p:cNvSpPr/>
            <p:nvPr/>
          </p:nvSpPr>
          <p:spPr>
            <a:xfrm>
              <a:off x="457201" y="3433950"/>
              <a:ext cx="59100" cy="5214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1523;p36">
              <a:extLst>
                <a:ext uri="{FF2B5EF4-FFF2-40B4-BE49-F238E27FC236}">
                  <a16:creationId xmlns:a16="http://schemas.microsoft.com/office/drawing/2014/main" id="{D2187F0E-99DB-615B-6BA5-1A9433F32C3C}"/>
                </a:ext>
              </a:extLst>
            </p:cNvPr>
            <p:cNvSpPr/>
            <p:nvPr/>
          </p:nvSpPr>
          <p:spPr>
            <a:xfrm>
              <a:off x="4571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1524;p36">
              <a:extLst>
                <a:ext uri="{FF2B5EF4-FFF2-40B4-BE49-F238E27FC236}">
                  <a16:creationId xmlns:a16="http://schemas.microsoft.com/office/drawing/2014/main" id="{2B5DB06B-3647-D267-4236-80BD58EBC7FA}"/>
                </a:ext>
              </a:extLst>
            </p:cNvPr>
            <p:cNvSpPr/>
            <p:nvPr/>
          </p:nvSpPr>
          <p:spPr>
            <a:xfrm>
              <a:off x="457201" y="4125750"/>
              <a:ext cx="59100" cy="521400"/>
            </a:xfrm>
            <a:prstGeom prst="rect">
              <a:avLst/>
            </a:prstGeom>
            <a:solidFill>
              <a:schemeClr val="tx1">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1527;p36">
              <a:extLst>
                <a:ext uri="{FF2B5EF4-FFF2-40B4-BE49-F238E27FC236}">
                  <a16:creationId xmlns:a16="http://schemas.microsoft.com/office/drawing/2014/main" id="{BFC0AE8D-D8CE-624B-4F69-F9F400BA0F66}"/>
                </a:ext>
              </a:extLst>
            </p:cNvPr>
            <p:cNvSpPr txBox="1"/>
            <p:nvPr/>
          </p:nvSpPr>
          <p:spPr>
            <a:xfrm flipH="1">
              <a:off x="5155288" y="2062447"/>
              <a:ext cx="3378014" cy="50280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Bị ảnh hưởng bởi từ vựng</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9" name="Google Shape;1530;p36">
              <a:extLst>
                <a:ext uri="{FF2B5EF4-FFF2-40B4-BE49-F238E27FC236}">
                  <a16:creationId xmlns:a16="http://schemas.microsoft.com/office/drawing/2014/main" id="{CC026C30-37BE-574F-A5FA-8E615CCDEEF7}"/>
                </a:ext>
              </a:extLst>
            </p:cNvPr>
            <p:cNvSpPr txBox="1"/>
            <p:nvPr/>
          </p:nvSpPr>
          <p:spPr>
            <a:xfrm flipH="1">
              <a:off x="4306195" y="2737458"/>
              <a:ext cx="4227107" cy="51210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sự tương đồng ngữ nghĩa</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7" name="Google Shape;1533;p36">
              <a:extLst>
                <a:ext uri="{FF2B5EF4-FFF2-40B4-BE49-F238E27FC236}">
                  <a16:creationId xmlns:a16="http://schemas.microsoft.com/office/drawing/2014/main" id="{C938B8BE-DEA2-4D98-390D-15CA9E8A723C}"/>
                </a:ext>
              </a:extLst>
            </p:cNvPr>
            <p:cNvSpPr txBox="1"/>
            <p:nvPr/>
          </p:nvSpPr>
          <p:spPr>
            <a:xfrm flipH="1">
              <a:off x="5073275" y="3441438"/>
              <a:ext cx="3378014" cy="51210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ngữ cảnh</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5" name="Google Shape;1536;p36">
              <a:extLst>
                <a:ext uri="{FF2B5EF4-FFF2-40B4-BE49-F238E27FC236}">
                  <a16:creationId xmlns:a16="http://schemas.microsoft.com/office/drawing/2014/main" id="{5692451A-A1AA-3BF7-9312-E4E0846C7931}"/>
                </a:ext>
              </a:extLst>
            </p:cNvPr>
            <p:cNvSpPr txBox="1"/>
            <p:nvPr/>
          </p:nvSpPr>
          <p:spPr>
            <a:xfrm flipH="1">
              <a:off x="4654007" y="4125750"/>
              <a:ext cx="3797287" cy="50280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cấu trúc ngữ pháp</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3" name="Google Shape;1539;p36">
              <a:extLst>
                <a:ext uri="{FF2B5EF4-FFF2-40B4-BE49-F238E27FC236}">
                  <a16:creationId xmlns:a16="http://schemas.microsoft.com/office/drawing/2014/main" id="{3C8D92F2-B86E-FD84-F82C-EFCEF60C46FE}"/>
                </a:ext>
              </a:extLst>
            </p:cNvPr>
            <p:cNvSpPr txBox="1"/>
            <p:nvPr/>
          </p:nvSpPr>
          <p:spPr>
            <a:xfrm flipH="1">
              <a:off x="692692" y="2068950"/>
              <a:ext cx="2101302" cy="502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Đơn giản và dễ hiểu</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1" name="Google Shape;1542;p36">
              <a:extLst>
                <a:ext uri="{FF2B5EF4-FFF2-40B4-BE49-F238E27FC236}">
                  <a16:creationId xmlns:a16="http://schemas.microsoft.com/office/drawing/2014/main" id="{C5BEC74D-C778-E7A3-C3A6-3837CAF4F334}"/>
                </a:ext>
              </a:extLst>
            </p:cNvPr>
            <p:cNvSpPr txBox="1"/>
            <p:nvPr/>
          </p:nvSpPr>
          <p:spPr>
            <a:xfrm flipH="1">
              <a:off x="692695" y="2742149"/>
              <a:ext cx="1785794" cy="5121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Độ</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chính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xác</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tốt</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39" name="Google Shape;1545;p36">
              <a:extLst>
                <a:ext uri="{FF2B5EF4-FFF2-40B4-BE49-F238E27FC236}">
                  <a16:creationId xmlns:a16="http://schemas.microsoft.com/office/drawing/2014/main" id="{37D4D83C-5270-3947-39C0-47B72EF89731}"/>
                </a:ext>
              </a:extLst>
            </p:cNvPr>
            <p:cNvSpPr txBox="1"/>
            <p:nvPr/>
          </p:nvSpPr>
          <p:spPr>
            <a:xfrm flipH="1">
              <a:off x="692693" y="3568950"/>
              <a:ext cx="1532788"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Tính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linh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hoạt</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37" name="Google Shape;1548;p36">
              <a:extLst>
                <a:ext uri="{FF2B5EF4-FFF2-40B4-BE49-F238E27FC236}">
                  <a16:creationId xmlns:a16="http://schemas.microsoft.com/office/drawing/2014/main" id="{1859477D-28A7-2F30-D5ED-BE2A741D26A1}"/>
                </a:ext>
              </a:extLst>
            </p:cNvPr>
            <p:cNvSpPr txBox="1"/>
            <p:nvPr/>
          </p:nvSpPr>
          <p:spPr>
            <a:xfrm flipH="1">
              <a:off x="692695" y="4116451"/>
              <a:ext cx="1844894" cy="51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Tính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khả</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diễn</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giải</a:t>
              </a:r>
              <a:endParaRPr sz="1200">
                <a:solidFill>
                  <a:schemeClr val="tx1"/>
                </a:solidFill>
                <a:latin typeface="Arial" panose="020B0604020202020204" pitchFamily="34" charset="0"/>
                <a:ea typeface="Roboto"/>
                <a:cs typeface="Arial" panose="020B0604020202020204" pitchFamily="34" charset="0"/>
                <a:sym typeface="Roboto"/>
              </a:endParaRPr>
            </a:p>
          </p:txBody>
        </p:sp>
      </p:grpSp>
      <p:grpSp>
        <p:nvGrpSpPr>
          <p:cNvPr id="153" name="Google Shape;1585;p36">
            <a:extLst>
              <a:ext uri="{FF2B5EF4-FFF2-40B4-BE49-F238E27FC236}">
                <a16:creationId xmlns:a16="http://schemas.microsoft.com/office/drawing/2014/main" id="{7535C016-BCC4-23BF-38E9-5418766DA35C}"/>
              </a:ext>
            </a:extLst>
          </p:cNvPr>
          <p:cNvGrpSpPr/>
          <p:nvPr/>
        </p:nvGrpSpPr>
        <p:grpSpPr>
          <a:xfrm>
            <a:off x="1977588" y="991513"/>
            <a:ext cx="572754" cy="572357"/>
            <a:chOff x="1977583" y="1273395"/>
            <a:chExt cx="572754" cy="572357"/>
          </a:xfrm>
        </p:grpSpPr>
        <p:sp>
          <p:nvSpPr>
            <p:cNvPr id="154" name="Google Shape;1586;p36">
              <a:extLst>
                <a:ext uri="{FF2B5EF4-FFF2-40B4-BE49-F238E27FC236}">
                  <a16:creationId xmlns:a16="http://schemas.microsoft.com/office/drawing/2014/main" id="{27DD3C46-5A65-0591-FDFC-1ED0A3BDD82B}"/>
                </a:ext>
              </a:extLst>
            </p:cNvPr>
            <p:cNvSpPr/>
            <p:nvPr/>
          </p:nvSpPr>
          <p:spPr>
            <a:xfrm>
              <a:off x="1977583" y="1273395"/>
              <a:ext cx="572754" cy="572357"/>
            </a:xfrm>
            <a:prstGeom prst="rect">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87;p36">
              <a:extLst>
                <a:ext uri="{FF2B5EF4-FFF2-40B4-BE49-F238E27FC236}">
                  <a16:creationId xmlns:a16="http://schemas.microsoft.com/office/drawing/2014/main" id="{539DB407-D314-222D-5268-A6C164B2B6B6}"/>
                </a:ext>
              </a:extLst>
            </p:cNvPr>
            <p:cNvSpPr/>
            <p:nvPr/>
          </p:nvSpPr>
          <p:spPr>
            <a:xfrm>
              <a:off x="2059891" y="1409883"/>
              <a:ext cx="408143" cy="297919"/>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1588;p36">
            <a:extLst>
              <a:ext uri="{FF2B5EF4-FFF2-40B4-BE49-F238E27FC236}">
                <a16:creationId xmlns:a16="http://schemas.microsoft.com/office/drawing/2014/main" id="{BD7974F3-387B-6E34-F173-290C6F314830}"/>
              </a:ext>
            </a:extLst>
          </p:cNvPr>
          <p:cNvGrpSpPr/>
          <p:nvPr/>
        </p:nvGrpSpPr>
        <p:grpSpPr>
          <a:xfrm>
            <a:off x="6020906" y="973589"/>
            <a:ext cx="572754" cy="572357"/>
            <a:chOff x="6593674" y="1273402"/>
            <a:chExt cx="572754" cy="572357"/>
          </a:xfrm>
        </p:grpSpPr>
        <p:sp>
          <p:nvSpPr>
            <p:cNvPr id="158" name="Google Shape;1589;p36">
              <a:extLst>
                <a:ext uri="{FF2B5EF4-FFF2-40B4-BE49-F238E27FC236}">
                  <a16:creationId xmlns:a16="http://schemas.microsoft.com/office/drawing/2014/main" id="{55B01229-8C9A-7ECB-8D78-FC52305A28CD}"/>
                </a:ext>
              </a:extLst>
            </p:cNvPr>
            <p:cNvSpPr/>
            <p:nvPr/>
          </p:nvSpPr>
          <p:spPr>
            <a:xfrm>
              <a:off x="6593674" y="1273402"/>
              <a:ext cx="572754" cy="572357"/>
            </a:xfrm>
            <a:prstGeom prst="rect">
              <a:avLst/>
            </a:prstGeom>
            <a:noFill/>
            <a:ln w="3810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0;p36">
              <a:extLst>
                <a:ext uri="{FF2B5EF4-FFF2-40B4-BE49-F238E27FC236}">
                  <a16:creationId xmlns:a16="http://schemas.microsoft.com/office/drawing/2014/main" id="{718ABB02-EA58-495B-322C-A02A846734DC}"/>
                </a:ext>
              </a:extLst>
            </p:cNvPr>
            <p:cNvSpPr/>
            <p:nvPr/>
          </p:nvSpPr>
          <p:spPr>
            <a:xfrm>
              <a:off x="6694503" y="1379957"/>
              <a:ext cx="371054" cy="357633"/>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6329CDE8-D375-6EA3-4A10-93408D2451D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42808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arn(inVertical)">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randombar(horizontal)">
                                      <p:cBhvr>
                                        <p:cTn id="12" dur="500"/>
                                        <p:tgtEl>
                                          <p:spTgt spid="153"/>
                                        </p:tgtEl>
                                      </p:cBhvr>
                                    </p:animEffect>
                                  </p:childTnLst>
                                </p:cTn>
                              </p:par>
                              <p:par>
                                <p:cTn id="13" presetID="14" presetClass="entr" presetSubtype="1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randombar(horizontal)">
                                      <p:cBhvr>
                                        <p:cTn id="15" dur="500"/>
                                        <p:tgtEl>
                                          <p:spTgt spid="15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02</a:t>
            </a:r>
            <a:endParaRPr>
              <a:solidFill>
                <a:schemeClr val="bg2">
                  <a:lumMod val="60000"/>
                  <a:lumOff val="40000"/>
                </a:schemeClr>
              </a:solidFill>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Vector space model</a:t>
            </a:r>
            <a:endParaRPr>
              <a:solidFill>
                <a:schemeClr val="accent1">
                  <a:lumMod val="60000"/>
                  <a:lumOff val="40000"/>
                </a:schemeClr>
              </a:solidFill>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solidFill>
              </a:rPr>
              <a:t>03</a:t>
            </a:r>
            <a:endParaRPr>
              <a:solidFill>
                <a:schemeClr val="bg2"/>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model</a:t>
            </a:r>
            <a:endParaRPr/>
          </a:p>
          <a:p>
            <a:pPr marL="0" lvl="0" indent="0" algn="l" rtl="0">
              <a:spcBef>
                <a:spcPts val="0"/>
              </a:spcBef>
              <a:spcAft>
                <a:spcPts val="0"/>
              </a:spcAft>
              <a:buNone/>
            </a:pPr>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04</a:t>
            </a:r>
            <a:endParaRPr>
              <a:solidFill>
                <a:schemeClr val="bg2">
                  <a:lumMod val="60000"/>
                  <a:lumOff val="40000"/>
                </a:schemeClr>
              </a:solidFill>
            </a:endParaRPr>
          </a:p>
        </p:txBody>
      </p:sp>
      <p:sp>
        <p:nvSpPr>
          <p:cNvPr id="131" name="Google Shape;131;p26"/>
          <p:cNvSpPr txBox="1">
            <a:spLocks noGrp="1"/>
          </p:cNvSpPr>
          <p:nvPr>
            <p:ph type="subTitle" idx="8"/>
          </p:nvPr>
        </p:nvSpPr>
        <p:spPr>
          <a:xfrm>
            <a:off x="1283499" y="3542549"/>
            <a:ext cx="3650007"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Đánh giá mô hình truy xuất</a:t>
            </a:r>
            <a:endParaRPr>
              <a:solidFill>
                <a:schemeClr val="accent1">
                  <a:lumMod val="60000"/>
                  <a:lumOff val="40000"/>
                </a:schemeClr>
              </a:solidFill>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2" name="TextBox 1">
            <a:extLst>
              <a:ext uri="{FF2B5EF4-FFF2-40B4-BE49-F238E27FC236}">
                <a16:creationId xmlns:a16="http://schemas.microsoft.com/office/drawing/2014/main" id="{C8B3EFEF-C156-BBF8-49CD-BE609D85DD1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31</a:t>
            </a:r>
          </a:p>
        </p:txBody>
      </p:sp>
    </p:spTree>
    <p:extLst>
      <p:ext uri="{BB962C8B-B14F-4D97-AF65-F5344CB8AC3E}">
        <p14:creationId xmlns:p14="http://schemas.microsoft.com/office/powerpoint/2010/main" val="1189734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1"/>
                </a:solidFill>
              </a:rPr>
              <a:t>Language</a:t>
            </a:r>
            <a:r>
              <a:rPr lang="en-US">
                <a:solidFill>
                  <a:schemeClr val="tx1"/>
                </a:solidFill>
              </a:rPr>
              <a:t> model</a:t>
            </a:r>
            <a:endParaRPr>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6323611A-F63E-499F-9922-579236F1F4F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32</a:t>
            </a:r>
          </a:p>
        </p:txBody>
      </p:sp>
    </p:spTree>
    <p:extLst>
      <p:ext uri="{BB962C8B-B14F-4D97-AF65-F5344CB8AC3E}">
        <p14:creationId xmlns:p14="http://schemas.microsoft.com/office/powerpoint/2010/main" val="168753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Giới thiệu</a:t>
            </a:r>
            <a:endParaRPr>
              <a:solidFill>
                <a:schemeClr val="dk1"/>
              </a:solidFill>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2" name="TextBox 1">
            <a:extLst>
              <a:ext uri="{FF2B5EF4-FFF2-40B4-BE49-F238E27FC236}">
                <a16:creationId xmlns:a16="http://schemas.microsoft.com/office/drawing/2014/main" id="{A354C680-BE03-FBC2-0197-2CB847FB9B9D}"/>
              </a:ext>
            </a:extLst>
          </p:cNvPr>
          <p:cNvSpPr txBox="1"/>
          <p:nvPr/>
        </p:nvSpPr>
        <p:spPr>
          <a:xfrm>
            <a:off x="707396" y="1284218"/>
            <a:ext cx="6467712" cy="1287532"/>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v"/>
            </a:pPr>
            <a:r>
              <a:rPr lang="en-US" sz="1800"/>
              <a:t>Query Likelihood Retrieval.</a:t>
            </a:r>
          </a:p>
          <a:p>
            <a:pPr marL="285750" indent="-285750">
              <a:lnSpc>
                <a:spcPct val="150000"/>
              </a:lnSpc>
              <a:buClr>
                <a:schemeClr val="accent1"/>
              </a:buClr>
              <a:buFont typeface="Wingdings" panose="05000000000000000000" pitchFamily="2" charset="2"/>
              <a:buChar char="v"/>
            </a:pPr>
            <a:r>
              <a:rPr lang="en-US" sz="1800"/>
              <a:t>Document Likelihood Retrieval.</a:t>
            </a:r>
          </a:p>
          <a:p>
            <a:pPr marL="285750" indent="-285750">
              <a:lnSpc>
                <a:spcPct val="150000"/>
              </a:lnSpc>
              <a:buClr>
                <a:schemeClr val="accent1"/>
              </a:buClr>
              <a:buFont typeface="Wingdings" panose="05000000000000000000" pitchFamily="2" charset="2"/>
              <a:buChar char="v"/>
            </a:pPr>
            <a:r>
              <a:rPr lang="en-US" sz="1800"/>
              <a:t>Model Divergence Retrieval.</a:t>
            </a:r>
          </a:p>
        </p:txBody>
      </p:sp>
      <p:sp>
        <p:nvSpPr>
          <p:cNvPr id="3" name="TextBox 2">
            <a:extLst>
              <a:ext uri="{FF2B5EF4-FFF2-40B4-BE49-F238E27FC236}">
                <a16:creationId xmlns:a16="http://schemas.microsoft.com/office/drawing/2014/main" id="{3AB1F9CC-D97E-4A8F-5843-0A533BE948D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EF5F534-3F00-84E3-738E-79FF427FB38F}"/>
              </a:ext>
            </a:extLst>
          </p:cNvPr>
          <p:cNvSpPr/>
          <p:nvPr/>
        </p:nvSpPr>
        <p:spPr>
          <a:xfrm>
            <a:off x="942974" y="742949"/>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doc1</a:t>
            </a:r>
          </a:p>
        </p:txBody>
      </p:sp>
      <p:cxnSp>
        <p:nvCxnSpPr>
          <p:cNvPr id="5" name="Straight Arrow Connector 4">
            <a:extLst>
              <a:ext uri="{FF2B5EF4-FFF2-40B4-BE49-F238E27FC236}">
                <a16:creationId xmlns:a16="http://schemas.microsoft.com/office/drawing/2014/main" id="{7D9A0F11-1AB4-4028-3089-B26800DCE49D}"/>
              </a:ext>
            </a:extLst>
          </p:cNvPr>
          <p:cNvCxnSpPr>
            <a:cxnSpLocks/>
            <a:stCxn id="4" idx="3"/>
            <a:endCxn id="6" idx="1"/>
          </p:cNvCxnSpPr>
          <p:nvPr/>
        </p:nvCxnSpPr>
        <p:spPr>
          <a:xfrm flipV="1">
            <a:off x="1793080" y="967977"/>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F25EC8A-3D1F-6920-D806-47FBE620B3C7}"/>
              </a:ext>
            </a:extLst>
          </p:cNvPr>
          <p:cNvSpPr/>
          <p:nvPr/>
        </p:nvSpPr>
        <p:spPr>
          <a:xfrm>
            <a:off x="2643186" y="742948"/>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d1</a:t>
            </a:r>
            <a:endParaRPr lang="en-US" sz="1800"/>
          </a:p>
        </p:txBody>
      </p:sp>
      <p:sp>
        <p:nvSpPr>
          <p:cNvPr id="7" name="Rectangle: Rounded Corners 6">
            <a:extLst>
              <a:ext uri="{FF2B5EF4-FFF2-40B4-BE49-F238E27FC236}">
                <a16:creationId xmlns:a16="http://schemas.microsoft.com/office/drawing/2014/main" id="{6A8697A5-8FBB-278C-3D9A-59622D1CE402}"/>
              </a:ext>
            </a:extLst>
          </p:cNvPr>
          <p:cNvSpPr/>
          <p:nvPr/>
        </p:nvSpPr>
        <p:spPr>
          <a:xfrm>
            <a:off x="942974" y="1483142"/>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doc2</a:t>
            </a:r>
          </a:p>
        </p:txBody>
      </p:sp>
      <p:sp>
        <p:nvSpPr>
          <p:cNvPr id="8" name="Rectangle: Rounded Corners 7">
            <a:extLst>
              <a:ext uri="{FF2B5EF4-FFF2-40B4-BE49-F238E27FC236}">
                <a16:creationId xmlns:a16="http://schemas.microsoft.com/office/drawing/2014/main" id="{8E536D69-72ED-2BA0-E37C-D705807F5922}"/>
              </a:ext>
            </a:extLst>
          </p:cNvPr>
          <p:cNvSpPr/>
          <p:nvPr/>
        </p:nvSpPr>
        <p:spPr>
          <a:xfrm>
            <a:off x="2643186" y="1483141"/>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d2</a:t>
            </a:r>
            <a:endParaRPr lang="en-US" sz="1800"/>
          </a:p>
        </p:txBody>
      </p:sp>
      <p:sp>
        <p:nvSpPr>
          <p:cNvPr id="9" name="Rectangle: Rounded Corners 8">
            <a:extLst>
              <a:ext uri="{FF2B5EF4-FFF2-40B4-BE49-F238E27FC236}">
                <a16:creationId xmlns:a16="http://schemas.microsoft.com/office/drawing/2014/main" id="{2D9541C6-0D30-8D93-8BDD-21B85188BEEA}"/>
              </a:ext>
            </a:extLst>
          </p:cNvPr>
          <p:cNvSpPr/>
          <p:nvPr/>
        </p:nvSpPr>
        <p:spPr>
          <a:xfrm>
            <a:off x="942974" y="2223335"/>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doc3</a:t>
            </a:r>
          </a:p>
        </p:txBody>
      </p:sp>
      <p:sp>
        <p:nvSpPr>
          <p:cNvPr id="10" name="Rectangle: Rounded Corners 9">
            <a:extLst>
              <a:ext uri="{FF2B5EF4-FFF2-40B4-BE49-F238E27FC236}">
                <a16:creationId xmlns:a16="http://schemas.microsoft.com/office/drawing/2014/main" id="{66AB07E7-E4FD-ECF4-0E5E-E61C7C4FE1D9}"/>
              </a:ext>
            </a:extLst>
          </p:cNvPr>
          <p:cNvSpPr/>
          <p:nvPr/>
        </p:nvSpPr>
        <p:spPr>
          <a:xfrm>
            <a:off x="2643186" y="2223334"/>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d3</a:t>
            </a:r>
            <a:endParaRPr lang="en-US" sz="1800"/>
          </a:p>
        </p:txBody>
      </p:sp>
      <p:sp>
        <p:nvSpPr>
          <p:cNvPr id="11" name="Rectangle: Rounded Corners 10">
            <a:extLst>
              <a:ext uri="{FF2B5EF4-FFF2-40B4-BE49-F238E27FC236}">
                <a16:creationId xmlns:a16="http://schemas.microsoft.com/office/drawing/2014/main" id="{59D3E08C-5775-6AEF-A371-A49C0FF07D93}"/>
              </a:ext>
            </a:extLst>
          </p:cNvPr>
          <p:cNvSpPr/>
          <p:nvPr/>
        </p:nvSpPr>
        <p:spPr>
          <a:xfrm>
            <a:off x="942974" y="3841071"/>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t>docn</a:t>
            </a:r>
            <a:endParaRPr lang="en-US" sz="1800"/>
          </a:p>
        </p:txBody>
      </p:sp>
      <p:sp>
        <p:nvSpPr>
          <p:cNvPr id="12" name="Rectangle: Rounded Corners 11">
            <a:extLst>
              <a:ext uri="{FF2B5EF4-FFF2-40B4-BE49-F238E27FC236}">
                <a16:creationId xmlns:a16="http://schemas.microsoft.com/office/drawing/2014/main" id="{D0E9E078-E3B5-3F7A-AFFB-47001A84C6BA}"/>
              </a:ext>
            </a:extLst>
          </p:cNvPr>
          <p:cNvSpPr/>
          <p:nvPr/>
        </p:nvSpPr>
        <p:spPr>
          <a:xfrm>
            <a:off x="2643186" y="3841070"/>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d4</a:t>
            </a:r>
            <a:endParaRPr lang="en-US" sz="1800"/>
          </a:p>
        </p:txBody>
      </p:sp>
      <p:sp>
        <p:nvSpPr>
          <p:cNvPr id="13" name="TextBox 12">
            <a:extLst>
              <a:ext uri="{FF2B5EF4-FFF2-40B4-BE49-F238E27FC236}">
                <a16:creationId xmlns:a16="http://schemas.microsoft.com/office/drawing/2014/main" id="{1134CA36-4FFA-0BE9-224D-6AAEA46ABA56}"/>
              </a:ext>
            </a:extLst>
          </p:cNvPr>
          <p:cNvSpPr txBox="1"/>
          <p:nvPr/>
        </p:nvSpPr>
        <p:spPr>
          <a:xfrm>
            <a:off x="1178718" y="2806365"/>
            <a:ext cx="378619" cy="923330"/>
          </a:xfrm>
          <a:prstGeom prst="rect">
            <a:avLst/>
          </a:prstGeom>
          <a:noFill/>
          <a:ln>
            <a:noFill/>
          </a:ln>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sp>
        <p:nvSpPr>
          <p:cNvPr id="14" name="TextBox 13">
            <a:extLst>
              <a:ext uri="{FF2B5EF4-FFF2-40B4-BE49-F238E27FC236}">
                <a16:creationId xmlns:a16="http://schemas.microsoft.com/office/drawing/2014/main" id="{B54C845E-B33B-49D5-BB15-75944D89D1D2}"/>
              </a:ext>
            </a:extLst>
          </p:cNvPr>
          <p:cNvSpPr txBox="1"/>
          <p:nvPr/>
        </p:nvSpPr>
        <p:spPr>
          <a:xfrm>
            <a:off x="2878929" y="2865338"/>
            <a:ext cx="378619" cy="923330"/>
          </a:xfrm>
          <a:prstGeom prst="rect">
            <a:avLst/>
          </a:prstGeom>
          <a:noFill/>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cxnSp>
        <p:nvCxnSpPr>
          <p:cNvPr id="15" name="Straight Arrow Connector 14">
            <a:extLst>
              <a:ext uri="{FF2B5EF4-FFF2-40B4-BE49-F238E27FC236}">
                <a16:creationId xmlns:a16="http://schemas.microsoft.com/office/drawing/2014/main" id="{34D7DAD7-8A37-91EA-4EC9-0124C23EA545}"/>
              </a:ext>
            </a:extLst>
          </p:cNvPr>
          <p:cNvCxnSpPr>
            <a:cxnSpLocks/>
          </p:cNvCxnSpPr>
          <p:nvPr/>
        </p:nvCxnSpPr>
        <p:spPr>
          <a:xfrm flipV="1">
            <a:off x="1793080" y="1708169"/>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C57287-4BBE-DCB2-00A2-63EF5A6E01F4}"/>
              </a:ext>
            </a:extLst>
          </p:cNvPr>
          <p:cNvCxnSpPr>
            <a:cxnSpLocks/>
          </p:cNvCxnSpPr>
          <p:nvPr/>
        </p:nvCxnSpPr>
        <p:spPr>
          <a:xfrm flipV="1">
            <a:off x="1789507" y="2448361"/>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2B0C0F-BA47-73E2-6A9B-6B5E073D9876}"/>
              </a:ext>
            </a:extLst>
          </p:cNvPr>
          <p:cNvCxnSpPr>
            <a:cxnSpLocks/>
          </p:cNvCxnSpPr>
          <p:nvPr/>
        </p:nvCxnSpPr>
        <p:spPr>
          <a:xfrm flipV="1">
            <a:off x="1825223" y="4066098"/>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row: Right 17">
            <a:extLst>
              <a:ext uri="{FF2B5EF4-FFF2-40B4-BE49-F238E27FC236}">
                <a16:creationId xmlns:a16="http://schemas.microsoft.com/office/drawing/2014/main" id="{B4F5D79C-0F45-357E-CD6B-AA9265CA9969}"/>
              </a:ext>
            </a:extLst>
          </p:cNvPr>
          <p:cNvSpPr/>
          <p:nvPr/>
        </p:nvSpPr>
        <p:spPr>
          <a:xfrm>
            <a:off x="3730202" y="1973851"/>
            <a:ext cx="850106" cy="498965"/>
          </a:xfrm>
          <a:prstGeom prst="right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Rounded Corners 18">
            <a:extLst>
              <a:ext uri="{FF2B5EF4-FFF2-40B4-BE49-F238E27FC236}">
                <a16:creationId xmlns:a16="http://schemas.microsoft.com/office/drawing/2014/main" id="{A7638682-EEE5-CE5B-9B0F-EC04537B444E}"/>
              </a:ext>
            </a:extLst>
          </p:cNvPr>
          <p:cNvSpPr/>
          <p:nvPr/>
        </p:nvSpPr>
        <p:spPr>
          <a:xfrm>
            <a:off x="4773190" y="742948"/>
            <a:ext cx="1013250" cy="3548171"/>
          </a:xfrm>
          <a:prstGeom prst="roundRect">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t>Truy</a:t>
            </a:r>
            <a:r>
              <a:rPr lang="en-US" sz="1800"/>
              <a:t> </a:t>
            </a:r>
            <a:r>
              <a:rPr lang="en-US" sz="1800" err="1"/>
              <a:t>vấn</a:t>
            </a:r>
            <a:r>
              <a:rPr lang="en-US" sz="1800"/>
              <a:t> q</a:t>
            </a:r>
          </a:p>
        </p:txBody>
      </p:sp>
      <p:cxnSp>
        <p:nvCxnSpPr>
          <p:cNvPr id="20" name="Straight Arrow Connector 19">
            <a:extLst>
              <a:ext uri="{FF2B5EF4-FFF2-40B4-BE49-F238E27FC236}">
                <a16:creationId xmlns:a16="http://schemas.microsoft.com/office/drawing/2014/main" id="{E88FAD0E-B56A-224E-2C51-F217ABE780E9}"/>
              </a:ext>
            </a:extLst>
          </p:cNvPr>
          <p:cNvCxnSpPr>
            <a:cxnSpLocks/>
          </p:cNvCxnSpPr>
          <p:nvPr/>
        </p:nvCxnSpPr>
        <p:spPr>
          <a:xfrm flipV="1">
            <a:off x="5802656" y="976740"/>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3557782-E3FB-88FA-3F81-081DD37A0C58}"/>
              </a:ext>
            </a:extLst>
          </p:cNvPr>
          <p:cNvSpPr/>
          <p:nvPr/>
        </p:nvSpPr>
        <p:spPr>
          <a:xfrm>
            <a:off x="6680261" y="751711"/>
            <a:ext cx="1135192"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d1</a:t>
            </a:r>
            <a:r>
              <a:rPr lang="en-US" sz="1800"/>
              <a:t>)</a:t>
            </a:r>
          </a:p>
        </p:txBody>
      </p:sp>
      <p:cxnSp>
        <p:nvCxnSpPr>
          <p:cNvPr id="22" name="Straight Arrow Connector 21">
            <a:extLst>
              <a:ext uri="{FF2B5EF4-FFF2-40B4-BE49-F238E27FC236}">
                <a16:creationId xmlns:a16="http://schemas.microsoft.com/office/drawing/2014/main" id="{873072B2-3B76-1502-7439-BA20EA2B6239}"/>
              </a:ext>
            </a:extLst>
          </p:cNvPr>
          <p:cNvCxnSpPr>
            <a:cxnSpLocks/>
          </p:cNvCxnSpPr>
          <p:nvPr/>
        </p:nvCxnSpPr>
        <p:spPr>
          <a:xfrm flipV="1">
            <a:off x="5802656" y="1701017"/>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1150C23-15A9-3464-5695-203488A041AA}"/>
              </a:ext>
            </a:extLst>
          </p:cNvPr>
          <p:cNvSpPr/>
          <p:nvPr/>
        </p:nvSpPr>
        <p:spPr>
          <a:xfrm>
            <a:off x="6680261" y="1475988"/>
            <a:ext cx="1135191"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d2</a:t>
            </a:r>
            <a:r>
              <a:rPr lang="en-US" sz="1800"/>
              <a:t>)</a:t>
            </a:r>
          </a:p>
        </p:txBody>
      </p:sp>
      <p:cxnSp>
        <p:nvCxnSpPr>
          <p:cNvPr id="24" name="Straight Arrow Connector 23">
            <a:extLst>
              <a:ext uri="{FF2B5EF4-FFF2-40B4-BE49-F238E27FC236}">
                <a16:creationId xmlns:a16="http://schemas.microsoft.com/office/drawing/2014/main" id="{81F41D1D-C3EA-8B04-5D64-743F51A954D1}"/>
              </a:ext>
            </a:extLst>
          </p:cNvPr>
          <p:cNvCxnSpPr>
            <a:cxnSpLocks/>
          </p:cNvCxnSpPr>
          <p:nvPr/>
        </p:nvCxnSpPr>
        <p:spPr>
          <a:xfrm flipV="1">
            <a:off x="5802656" y="2441209"/>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38C7EF1-740F-3AE0-4FBF-8DE1E85957EA}"/>
              </a:ext>
            </a:extLst>
          </p:cNvPr>
          <p:cNvSpPr/>
          <p:nvPr/>
        </p:nvSpPr>
        <p:spPr>
          <a:xfrm>
            <a:off x="6680261" y="2216180"/>
            <a:ext cx="1135191"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d3</a:t>
            </a:r>
            <a:r>
              <a:rPr lang="en-US" sz="1800"/>
              <a:t>)</a:t>
            </a:r>
          </a:p>
        </p:txBody>
      </p:sp>
      <p:cxnSp>
        <p:nvCxnSpPr>
          <p:cNvPr id="26" name="Straight Arrow Connector 25">
            <a:extLst>
              <a:ext uri="{FF2B5EF4-FFF2-40B4-BE49-F238E27FC236}">
                <a16:creationId xmlns:a16="http://schemas.microsoft.com/office/drawing/2014/main" id="{91AF37B9-7342-72FE-57CF-8F870D41AB8F}"/>
              </a:ext>
            </a:extLst>
          </p:cNvPr>
          <p:cNvCxnSpPr>
            <a:cxnSpLocks/>
          </p:cNvCxnSpPr>
          <p:nvPr/>
        </p:nvCxnSpPr>
        <p:spPr>
          <a:xfrm flipV="1">
            <a:off x="5802656" y="4058945"/>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207784F9-D23C-E101-9127-E71264A1780E}"/>
              </a:ext>
            </a:extLst>
          </p:cNvPr>
          <p:cNvSpPr/>
          <p:nvPr/>
        </p:nvSpPr>
        <p:spPr>
          <a:xfrm>
            <a:off x="6680262" y="3833916"/>
            <a:ext cx="1135190"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d4</a:t>
            </a:r>
            <a:r>
              <a:rPr lang="en-US" sz="1800"/>
              <a:t>)</a:t>
            </a:r>
          </a:p>
        </p:txBody>
      </p:sp>
      <p:sp>
        <p:nvSpPr>
          <p:cNvPr id="28" name="TextBox 27">
            <a:extLst>
              <a:ext uri="{FF2B5EF4-FFF2-40B4-BE49-F238E27FC236}">
                <a16:creationId xmlns:a16="http://schemas.microsoft.com/office/drawing/2014/main" id="{45F79AE5-6D66-25C3-D34D-BCAA40A9F0D3}"/>
              </a:ext>
            </a:extLst>
          </p:cNvPr>
          <p:cNvSpPr txBox="1"/>
          <p:nvPr/>
        </p:nvSpPr>
        <p:spPr>
          <a:xfrm>
            <a:off x="7053220" y="2806365"/>
            <a:ext cx="378619" cy="923330"/>
          </a:xfrm>
          <a:prstGeom prst="rect">
            <a:avLst/>
          </a:prstGeom>
          <a:noFill/>
          <a:ln>
            <a:noFill/>
          </a:ln>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sp>
        <p:nvSpPr>
          <p:cNvPr id="29" name="Arrow: Up 28">
            <a:extLst>
              <a:ext uri="{FF2B5EF4-FFF2-40B4-BE49-F238E27FC236}">
                <a16:creationId xmlns:a16="http://schemas.microsoft.com/office/drawing/2014/main" id="{E491185F-D958-2E51-F0A9-E32311D437E3}"/>
              </a:ext>
            </a:extLst>
          </p:cNvPr>
          <p:cNvSpPr/>
          <p:nvPr/>
        </p:nvSpPr>
        <p:spPr>
          <a:xfrm rot="10800000">
            <a:off x="7980120" y="742948"/>
            <a:ext cx="565403" cy="3548171"/>
          </a:xfrm>
          <a:prstGeom prst="up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7E91C3DC-FDCC-F113-D291-F6F0890156B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34</a:t>
            </a:r>
          </a:p>
        </p:txBody>
      </p:sp>
    </p:spTree>
    <p:extLst>
      <p:ext uri="{BB962C8B-B14F-4D97-AF65-F5344CB8AC3E}">
        <p14:creationId xmlns:p14="http://schemas.microsoft.com/office/powerpoint/2010/main" val="26543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 presetClass="entr" presetSubtype="0" fill="hold" nodeType="with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50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par>
                                <p:cTn id="28" presetID="10" presetClass="entr" presetSubtype="0" fill="hold" grpId="0" nodeType="withEffect">
                                  <p:stCondLst>
                                    <p:cond delay="7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2" presetClass="entr" presetSubtype="4" fill="hold" grpId="0" nodeType="withEffect">
                                  <p:stCondLst>
                                    <p:cond delay="12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175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 presetClass="entr" presetSubtype="0" fill="hold" nodeType="withEffect">
                                  <p:stCondLst>
                                    <p:cond delay="1750"/>
                                  </p:stCondLst>
                                  <p:childTnLst>
                                    <p:set>
                                      <p:cBhvr>
                                        <p:cTn id="51" dur="1" fill="hold">
                                          <p:stCondLst>
                                            <p:cond delay="0"/>
                                          </p:stCondLst>
                                        </p:cTn>
                                        <p:tgtEl>
                                          <p:spTgt spid="20"/>
                                        </p:tgtEl>
                                        <p:attrNameLst>
                                          <p:attrName>style.visibility</p:attrName>
                                        </p:attrNameLst>
                                      </p:cBhvr>
                                      <p:to>
                                        <p:strVal val="visible"/>
                                      </p:to>
                                    </p:set>
                                  </p:childTnLst>
                                </p:cTn>
                              </p:par>
                              <p:par>
                                <p:cTn id="52" presetID="1" presetClass="entr" presetSubtype="0" fill="hold" nodeType="withEffect">
                                  <p:stCondLst>
                                    <p:cond delay="175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nodeType="withEffect">
                                  <p:stCondLst>
                                    <p:cond delay="1750"/>
                                  </p:stCondLst>
                                  <p:childTnLst>
                                    <p:set>
                                      <p:cBhvr>
                                        <p:cTn id="55" dur="1" fill="hold">
                                          <p:stCondLst>
                                            <p:cond delay="0"/>
                                          </p:stCondLst>
                                        </p:cTn>
                                        <p:tgtEl>
                                          <p:spTgt spid="24"/>
                                        </p:tgtEl>
                                        <p:attrNameLst>
                                          <p:attrName>style.visibility</p:attrName>
                                        </p:attrNameLst>
                                      </p:cBhvr>
                                      <p:to>
                                        <p:strVal val="visible"/>
                                      </p:to>
                                    </p:set>
                                  </p:childTnLst>
                                </p:cTn>
                              </p:par>
                              <p:par>
                                <p:cTn id="56" presetID="1" presetClass="entr" presetSubtype="0" fill="hold" nodeType="withEffect">
                                  <p:stCondLst>
                                    <p:cond delay="1750"/>
                                  </p:stCondLst>
                                  <p:childTnLst>
                                    <p:set>
                                      <p:cBhvr>
                                        <p:cTn id="57" dur="1" fill="hold">
                                          <p:stCondLst>
                                            <p:cond delay="0"/>
                                          </p:stCondLst>
                                        </p:cTn>
                                        <p:tgtEl>
                                          <p:spTgt spid="26"/>
                                        </p:tgtEl>
                                        <p:attrNameLst>
                                          <p:attrName>style.visibility</p:attrName>
                                        </p:attrNameLst>
                                      </p:cBhvr>
                                      <p:to>
                                        <p:strVal val="visible"/>
                                      </p:to>
                                    </p:set>
                                  </p:childTnLst>
                                </p:cTn>
                              </p:par>
                              <p:par>
                                <p:cTn id="58" presetID="10" presetClass="entr" presetSubtype="0" fill="hold" grpId="0" nodeType="withEffect">
                                  <p:stCondLst>
                                    <p:cond delay="225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2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225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225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225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22" presetClass="entr" presetSubtype="1" fill="hold" grpId="0" nodeType="withEffect">
                                  <p:stCondLst>
                                    <p:cond delay="275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p:bldP spid="14" grpId="0"/>
      <p:bldP spid="18" grpId="0" animBg="1"/>
      <p:bldP spid="19" grpId="0" animBg="1"/>
      <p:bldP spid="21" grpId="0" animBg="1"/>
      <p:bldP spid="23" grpId="0" animBg="1"/>
      <p:bldP spid="25" grpId="0" animBg="1"/>
      <p:bldP spid="27" grpId="0" animBg="1"/>
      <p:bldP spid="28" grpId="0"/>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Quá trình xử lý</a:t>
            </a:r>
            <a:endParaRPr>
              <a:solidFill>
                <a:schemeClr val="dk1"/>
              </a:solidFill>
            </a:endParaRPr>
          </a:p>
        </p:txBody>
      </p:sp>
      <p:pic>
        <p:nvPicPr>
          <p:cNvPr id="156" name="Google Shape;156;p27"/>
          <p:cNvPicPr preferRelativeResize="0"/>
          <p:nvPr/>
        </p:nvPicPr>
        <p:blipFill>
          <a:blip r:embed="rId3">
            <a:alphaModFix/>
          </a:blip>
          <a:stretch>
            <a:fillRect/>
          </a:stretch>
        </p:blipFill>
        <p:spPr>
          <a:xfrm>
            <a:off x="7467599" y="-438413"/>
            <a:ext cx="2624952" cy="1749551"/>
          </a:xfrm>
          <a:prstGeom prst="rect">
            <a:avLst/>
          </a:prstGeom>
          <a:noFill/>
          <a:ln>
            <a:noFill/>
          </a:ln>
        </p:spPr>
      </p:pic>
      <p:pic>
        <p:nvPicPr>
          <p:cNvPr id="12" name="Picture 11" descr="A picture containing text, screenshot, font, number&#10;&#10;Description automatically generated">
            <a:extLst>
              <a:ext uri="{FF2B5EF4-FFF2-40B4-BE49-F238E27FC236}">
                <a16:creationId xmlns:a16="http://schemas.microsoft.com/office/drawing/2014/main" id="{DC04E0AA-AF8F-0D1E-A720-78A6DDC5B232}"/>
              </a:ext>
            </a:extLst>
          </p:cNvPr>
          <p:cNvPicPr>
            <a:picLocks noChangeAspect="1"/>
          </p:cNvPicPr>
          <p:nvPr/>
        </p:nvPicPr>
        <p:blipFill>
          <a:blip r:embed="rId4"/>
          <a:stretch>
            <a:fillRect/>
          </a:stretch>
        </p:blipFill>
        <p:spPr>
          <a:xfrm>
            <a:off x="723900" y="1090612"/>
            <a:ext cx="7696200" cy="2962275"/>
          </a:xfrm>
          <a:prstGeom prst="rect">
            <a:avLst/>
          </a:prstGeom>
        </p:spPr>
      </p:pic>
      <p:sp>
        <p:nvSpPr>
          <p:cNvPr id="2" name="TextBox 1">
            <a:extLst>
              <a:ext uri="{FF2B5EF4-FFF2-40B4-BE49-F238E27FC236}">
                <a16:creationId xmlns:a16="http://schemas.microsoft.com/office/drawing/2014/main" id="{161C5E7D-4D44-E76F-2A45-05DDBD3BE23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35</a:t>
            </a:r>
          </a:p>
        </p:txBody>
      </p:sp>
      <p:grpSp>
        <p:nvGrpSpPr>
          <p:cNvPr id="19" name="Group 18">
            <a:extLst>
              <a:ext uri="{FF2B5EF4-FFF2-40B4-BE49-F238E27FC236}">
                <a16:creationId xmlns:a16="http://schemas.microsoft.com/office/drawing/2014/main" id="{78C1AEE9-0951-D707-2882-EBAD89C049A4}"/>
              </a:ext>
            </a:extLst>
          </p:cNvPr>
          <p:cNvGrpSpPr/>
          <p:nvPr/>
        </p:nvGrpSpPr>
        <p:grpSpPr>
          <a:xfrm>
            <a:off x="2213139" y="1665767"/>
            <a:ext cx="1529522" cy="871915"/>
            <a:chOff x="2213139" y="1665767"/>
            <a:chExt cx="1529522" cy="871915"/>
          </a:xfrm>
        </p:grpSpPr>
        <p:sp>
          <p:nvSpPr>
            <p:cNvPr id="8" name="TextBox 7">
              <a:extLst>
                <a:ext uri="{FF2B5EF4-FFF2-40B4-BE49-F238E27FC236}">
                  <a16:creationId xmlns:a16="http://schemas.microsoft.com/office/drawing/2014/main" id="{E8705F39-4758-6EC8-5CAC-03B9FB4E1457}"/>
                </a:ext>
              </a:extLst>
            </p:cNvPr>
            <p:cNvSpPr txBox="1"/>
            <p:nvPr/>
          </p:nvSpPr>
          <p:spPr>
            <a:xfrm>
              <a:off x="2213139" y="1947836"/>
              <a:ext cx="1529522" cy="307777"/>
            </a:xfrm>
            <a:prstGeom prst="rect">
              <a:avLst/>
            </a:prstGeom>
            <a:noFill/>
          </p:spPr>
          <p:txBody>
            <a:bodyPr wrap="square" rtlCol="0">
              <a:spAutoFit/>
            </a:bodyPr>
            <a:lstStyle/>
            <a:p>
              <a:pPr algn="ctr"/>
              <a:r>
                <a:rPr lang="en-US" b="1">
                  <a:solidFill>
                    <a:schemeClr val="bg2">
                      <a:lumMod val="75000"/>
                    </a:schemeClr>
                  </a:solidFill>
                </a:rPr>
                <a:t>&lt;s&gt; + seq + &lt;s&gt;</a:t>
              </a:r>
            </a:p>
          </p:txBody>
        </p:sp>
        <p:cxnSp>
          <p:nvCxnSpPr>
            <p:cNvPr id="14" name="Straight Arrow Connector 13">
              <a:extLst>
                <a:ext uri="{FF2B5EF4-FFF2-40B4-BE49-F238E27FC236}">
                  <a16:creationId xmlns:a16="http://schemas.microsoft.com/office/drawing/2014/main" id="{459901FF-FACD-5E90-5F6E-B00B44C6B93A}"/>
                </a:ext>
              </a:extLst>
            </p:cNvPr>
            <p:cNvCxnSpPr>
              <a:stCxn id="8" idx="0"/>
            </p:cNvCxnSpPr>
            <p:nvPr/>
          </p:nvCxnSpPr>
          <p:spPr>
            <a:xfrm flipV="1">
              <a:off x="2977900" y="1665767"/>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1A1C031-BFE5-A2FE-B759-83FFC05887D8}"/>
                </a:ext>
              </a:extLst>
            </p:cNvPr>
            <p:cNvCxnSpPr>
              <a:cxnSpLocks/>
              <a:stCxn id="8" idx="2"/>
            </p:cNvCxnSpPr>
            <p:nvPr/>
          </p:nvCxnSpPr>
          <p:spPr>
            <a:xfrm>
              <a:off x="2977900" y="2255613"/>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000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4" name="Picture 3">
            <a:extLst>
              <a:ext uri="{FF2B5EF4-FFF2-40B4-BE49-F238E27FC236}">
                <a16:creationId xmlns:a16="http://schemas.microsoft.com/office/drawing/2014/main" id="{FDAECC79-AD96-3210-DF7C-DAE376D13E99}"/>
              </a:ext>
            </a:extLst>
          </p:cNvPr>
          <p:cNvPicPr>
            <a:picLocks noChangeAspect="1"/>
          </p:cNvPicPr>
          <p:nvPr/>
        </p:nvPicPr>
        <p:blipFill>
          <a:blip r:embed="rId3"/>
          <a:stretch>
            <a:fillRect/>
          </a:stretch>
        </p:blipFill>
        <p:spPr>
          <a:xfrm>
            <a:off x="1134406" y="523369"/>
            <a:ext cx="8009594" cy="1410167"/>
          </a:xfrm>
          <a:prstGeom prst="rect">
            <a:avLst/>
          </a:prstGeom>
        </p:spPr>
      </p:pic>
      <p:pic>
        <p:nvPicPr>
          <p:cNvPr id="6" name="Picture 5">
            <a:extLst>
              <a:ext uri="{FF2B5EF4-FFF2-40B4-BE49-F238E27FC236}">
                <a16:creationId xmlns:a16="http://schemas.microsoft.com/office/drawing/2014/main" id="{7C1C5785-3385-728F-A76E-132620C47072}"/>
              </a:ext>
            </a:extLst>
          </p:cNvPr>
          <p:cNvPicPr>
            <a:picLocks noChangeAspect="1"/>
          </p:cNvPicPr>
          <p:nvPr/>
        </p:nvPicPr>
        <p:blipFill>
          <a:blip r:embed="rId4"/>
          <a:stretch>
            <a:fillRect/>
          </a:stretch>
        </p:blipFill>
        <p:spPr>
          <a:xfrm>
            <a:off x="1134404" y="2091665"/>
            <a:ext cx="8009594" cy="1638979"/>
          </a:xfrm>
          <a:prstGeom prst="rect">
            <a:avLst/>
          </a:prstGeom>
        </p:spPr>
      </p:pic>
      <p:pic>
        <p:nvPicPr>
          <p:cNvPr id="7" name="Picture 6">
            <a:extLst>
              <a:ext uri="{FF2B5EF4-FFF2-40B4-BE49-F238E27FC236}">
                <a16:creationId xmlns:a16="http://schemas.microsoft.com/office/drawing/2014/main" id="{D76D0242-D17A-5F27-4607-52732F4A5C01}"/>
              </a:ext>
            </a:extLst>
          </p:cNvPr>
          <p:cNvPicPr>
            <a:picLocks noChangeAspect="1"/>
          </p:cNvPicPr>
          <p:nvPr/>
        </p:nvPicPr>
        <p:blipFill>
          <a:blip r:embed="rId5"/>
          <a:stretch>
            <a:fillRect/>
          </a:stretch>
        </p:blipFill>
        <p:spPr>
          <a:xfrm>
            <a:off x="1134404" y="3888774"/>
            <a:ext cx="8009595" cy="4559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085ACB-E092-10DD-89AF-B6D5DDF2EF7D}"/>
                  </a:ext>
                </a:extLst>
              </p:cNvPr>
              <p:cNvSpPr txBox="1"/>
              <p:nvPr/>
            </p:nvSpPr>
            <p:spPr>
              <a:xfrm>
                <a:off x="426262" y="1043786"/>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oMath>
                  </m:oMathPara>
                </a14:m>
                <a:endParaRPr lang="en-US" sz="1800"/>
              </a:p>
            </p:txBody>
          </p:sp>
        </mc:Choice>
        <mc:Fallback xmlns="">
          <p:sp>
            <p:nvSpPr>
              <p:cNvPr id="9" name="TextBox 8">
                <a:extLst>
                  <a:ext uri="{FF2B5EF4-FFF2-40B4-BE49-F238E27FC236}">
                    <a16:creationId xmlns:a16="http://schemas.microsoft.com/office/drawing/2014/main" id="{0C085ACB-E092-10DD-89AF-B6D5DDF2EF7D}"/>
                  </a:ext>
                </a:extLst>
              </p:cNvPr>
              <p:cNvSpPr txBox="1">
                <a:spLocks noRot="1" noChangeAspect="1" noMove="1" noResize="1" noEditPoints="1" noAdjustHandles="1" noChangeArrowheads="1" noChangeShapeType="1" noTextEdit="1"/>
              </p:cNvSpPr>
              <p:nvPr/>
            </p:nvSpPr>
            <p:spPr>
              <a:xfrm>
                <a:off x="426262" y="1043786"/>
                <a:ext cx="3781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BCBEDD-2979-AA9C-F6EF-50A87D532F04}"/>
                  </a:ext>
                </a:extLst>
              </p:cNvPr>
              <p:cNvSpPr txBox="1"/>
              <p:nvPr/>
            </p:nvSpPr>
            <p:spPr>
              <a:xfrm>
                <a:off x="426262" y="2641466"/>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oMath>
                  </m:oMathPara>
                </a14:m>
                <a:endParaRPr lang="en-US" sz="1800"/>
              </a:p>
            </p:txBody>
          </p:sp>
        </mc:Choice>
        <mc:Fallback xmlns="">
          <p:sp>
            <p:nvSpPr>
              <p:cNvPr id="10" name="TextBox 9">
                <a:extLst>
                  <a:ext uri="{FF2B5EF4-FFF2-40B4-BE49-F238E27FC236}">
                    <a16:creationId xmlns:a16="http://schemas.microsoft.com/office/drawing/2014/main" id="{DCBCBEDD-2979-AA9C-F6EF-50A87D532F04}"/>
                  </a:ext>
                </a:extLst>
              </p:cNvPr>
              <p:cNvSpPr txBox="1">
                <a:spLocks noRot="1" noChangeAspect="1" noMove="1" noResize="1" noEditPoints="1" noAdjustHandles="1" noChangeArrowheads="1" noChangeShapeType="1" noTextEdit="1"/>
              </p:cNvSpPr>
              <p:nvPr/>
            </p:nvSpPr>
            <p:spPr>
              <a:xfrm>
                <a:off x="426262" y="2641466"/>
                <a:ext cx="3781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6B53B2-8414-66A6-73F0-F82E1D809090}"/>
                  </a:ext>
                </a:extLst>
              </p:cNvPr>
              <p:cNvSpPr txBox="1"/>
              <p:nvPr/>
            </p:nvSpPr>
            <p:spPr>
              <a:xfrm>
                <a:off x="426262" y="3888774"/>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3</m:t>
                          </m:r>
                        </m:sub>
                      </m:sSub>
                    </m:oMath>
                  </m:oMathPara>
                </a14:m>
                <a:endParaRPr lang="en-US" sz="1800"/>
              </a:p>
            </p:txBody>
          </p:sp>
        </mc:Choice>
        <mc:Fallback xmlns="">
          <p:sp>
            <p:nvSpPr>
              <p:cNvPr id="11" name="TextBox 10">
                <a:extLst>
                  <a:ext uri="{FF2B5EF4-FFF2-40B4-BE49-F238E27FC236}">
                    <a16:creationId xmlns:a16="http://schemas.microsoft.com/office/drawing/2014/main" id="{2E6B53B2-8414-66A6-73F0-F82E1D809090}"/>
                  </a:ext>
                </a:extLst>
              </p:cNvPr>
              <p:cNvSpPr txBox="1">
                <a:spLocks noRot="1" noChangeAspect="1" noMove="1" noResize="1" noEditPoints="1" noAdjustHandles="1" noChangeArrowheads="1" noChangeShapeType="1" noTextEdit="1"/>
              </p:cNvSpPr>
              <p:nvPr/>
            </p:nvSpPr>
            <p:spPr>
              <a:xfrm>
                <a:off x="426262" y="3888774"/>
                <a:ext cx="378135" cy="369332"/>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2B9B4F7-0E6B-71D5-DC7C-36F3F5E45D81}"/>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36</a:t>
            </a:r>
          </a:p>
        </p:txBody>
      </p:sp>
    </p:spTree>
    <p:extLst>
      <p:ext uri="{BB962C8B-B14F-4D97-AF65-F5344CB8AC3E}">
        <p14:creationId xmlns:p14="http://schemas.microsoft.com/office/powerpoint/2010/main" val="258627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68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chỉ</a:t>
            </a:r>
            <a:r>
              <a:rPr lang="en-US">
                <a:solidFill>
                  <a:schemeClr val="dk1"/>
                </a:solidFill>
              </a:rPr>
              <a:t> </a:t>
            </a:r>
            <a:r>
              <a:rPr lang="en-US" err="1">
                <a:solidFill>
                  <a:schemeClr val="dk1"/>
                </a:solidFill>
              </a:rPr>
              <a:t>mục</a:t>
            </a:r>
            <a:endParaRPr>
              <a:solidFill>
                <a:schemeClr val="dk1"/>
              </a:solidFill>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56976" y="35975"/>
            <a:ext cx="2624952" cy="1749551"/>
          </a:xfrm>
          <a:prstGeom prst="rect">
            <a:avLst/>
          </a:prstGeom>
          <a:noFill/>
          <a:ln>
            <a:noFill/>
          </a:ln>
        </p:spPr>
      </p:pic>
      <p:sp>
        <p:nvSpPr>
          <p:cNvPr id="5" name="TextBox 4">
            <a:extLst>
              <a:ext uri="{FF2B5EF4-FFF2-40B4-BE49-F238E27FC236}">
                <a16:creationId xmlns:a16="http://schemas.microsoft.com/office/drawing/2014/main" id="{9ABC6B25-922F-685E-BD1B-98D97BFA642B}"/>
              </a:ext>
            </a:extLst>
          </p:cNvPr>
          <p:cNvSpPr txBox="1"/>
          <p:nvPr/>
        </p:nvSpPr>
        <p:spPr>
          <a:xfrm>
            <a:off x="834961" y="1304736"/>
            <a:ext cx="7474078" cy="2534027"/>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US" sz="1800" err="1"/>
              <a:t>Quét</a:t>
            </a:r>
            <a:r>
              <a:rPr lang="en-US" sz="1800"/>
              <a:t> </a:t>
            </a:r>
            <a:r>
              <a:rPr lang="en-US" sz="1800" err="1"/>
              <a:t>tài</a:t>
            </a:r>
            <a:r>
              <a:rPr lang="en-US" sz="1800"/>
              <a:t> </a:t>
            </a:r>
            <a:r>
              <a:rPr lang="en-US" sz="1800" err="1"/>
              <a:t>liệu</a:t>
            </a:r>
            <a:r>
              <a:rPr lang="en-US" sz="1800"/>
              <a:t>, </a:t>
            </a:r>
            <a:r>
              <a:rPr lang="en-US" sz="1800" err="1"/>
              <a:t>chuẩn</a:t>
            </a:r>
            <a:r>
              <a:rPr lang="en-US" sz="1800"/>
              <a:t> </a:t>
            </a:r>
            <a:r>
              <a:rPr lang="en-US" sz="1800" err="1"/>
              <a:t>bị</a:t>
            </a:r>
            <a:r>
              <a:rPr lang="en-US" sz="1800"/>
              <a:t> </a:t>
            </a:r>
            <a:r>
              <a:rPr lang="en-US" sz="1800" err="1"/>
              <a:t>danh</a:t>
            </a:r>
            <a:r>
              <a:rPr lang="en-US" sz="1800"/>
              <a:t> </a:t>
            </a:r>
            <a:r>
              <a:rPr lang="en-US" sz="1800" err="1"/>
              <a:t>sách</a:t>
            </a:r>
            <a:r>
              <a:rPr lang="en-US" sz="1800"/>
              <a:t> </a:t>
            </a:r>
            <a:r>
              <a:rPr lang="en-US" sz="1800" err="1"/>
              <a:t>các</a:t>
            </a:r>
            <a:r>
              <a:rPr lang="en-US" sz="1800"/>
              <a:t> </a:t>
            </a:r>
            <a:r>
              <a:rPr lang="en-US" sz="1800" err="1"/>
              <a:t>từ</a:t>
            </a:r>
            <a:r>
              <a:rPr lang="en-US" sz="1800"/>
              <a:t> </a:t>
            </a:r>
            <a:r>
              <a:rPr lang="en-US" sz="1800" err="1"/>
              <a:t>duy</a:t>
            </a:r>
            <a:r>
              <a:rPr lang="en-US" sz="1800"/>
              <a:t> </a:t>
            </a:r>
            <a:r>
              <a:rPr lang="en-US" sz="1800" err="1"/>
              <a:t>nhất</a:t>
            </a:r>
            <a:r>
              <a:rPr lang="en-US" sz="1800"/>
              <a:t>.</a:t>
            </a:r>
          </a:p>
          <a:p>
            <a:pPr marL="285750" indent="-285750">
              <a:lnSpc>
                <a:spcPct val="150000"/>
              </a:lnSpc>
              <a:buClr>
                <a:schemeClr val="accent1"/>
              </a:buClr>
              <a:buFont typeface="Arial" panose="020B0604020202020204" pitchFamily="34" charset="0"/>
              <a:buChar char="•"/>
            </a:pPr>
            <a:r>
              <a:rPr lang="en-US" sz="1800" err="1"/>
              <a:t>Chuẩn</a:t>
            </a:r>
            <a:r>
              <a:rPr lang="en-US" sz="1800"/>
              <a:t> </a:t>
            </a:r>
            <a:r>
              <a:rPr lang="en-US" sz="1800" err="1"/>
              <a:t>bị</a:t>
            </a:r>
            <a:r>
              <a:rPr lang="en-US" sz="1800"/>
              <a:t> </a:t>
            </a:r>
            <a:r>
              <a:rPr lang="en-US" sz="1800" err="1"/>
              <a:t>một</a:t>
            </a:r>
            <a:r>
              <a:rPr lang="en-US" sz="1800"/>
              <a:t> </a:t>
            </a:r>
            <a:r>
              <a:rPr lang="en-US" sz="1800" err="1"/>
              <a:t>danh</a:t>
            </a:r>
            <a:r>
              <a:rPr lang="en-US" sz="1800"/>
              <a:t> </a:t>
            </a:r>
            <a:r>
              <a:rPr lang="en-US" sz="1800" err="1"/>
              <a:t>sách</a:t>
            </a:r>
            <a:r>
              <a:rPr lang="en-US" sz="1800"/>
              <a:t> </a:t>
            </a:r>
            <a:r>
              <a:rPr lang="en-US" sz="1800" err="1"/>
              <a:t>các</a:t>
            </a:r>
            <a:r>
              <a:rPr lang="en-US" sz="1800"/>
              <a:t> </a:t>
            </a:r>
            <a:r>
              <a:rPr lang="en-US" sz="1800" err="1"/>
              <a:t>chỉ</a:t>
            </a:r>
            <a:r>
              <a:rPr lang="en-US" sz="1800"/>
              <a:t> </a:t>
            </a:r>
            <a:r>
              <a:rPr lang="en-US" sz="1800" err="1"/>
              <a:t>mục</a:t>
            </a:r>
            <a:r>
              <a:rPr lang="en-US" sz="1800"/>
              <a:t> </a:t>
            </a:r>
            <a:r>
              <a:rPr lang="en-US" sz="1800" err="1"/>
              <a:t>của</a:t>
            </a:r>
            <a:r>
              <a:rPr lang="en-US" sz="1800"/>
              <a:t> </a:t>
            </a:r>
            <a:r>
              <a:rPr lang="en-US" sz="1800" err="1"/>
              <a:t>tất</a:t>
            </a:r>
            <a:r>
              <a:rPr lang="en-US" sz="1800"/>
              <a:t> </a:t>
            </a:r>
            <a:r>
              <a:rPr lang="en-US" sz="1800" err="1"/>
              <a:t>cả</a:t>
            </a:r>
            <a:r>
              <a:rPr lang="en-US" sz="1800"/>
              <a:t> </a:t>
            </a:r>
            <a:r>
              <a:rPr lang="en-US" sz="1800" err="1"/>
              <a:t>các</a:t>
            </a:r>
            <a:r>
              <a:rPr lang="en-US" sz="1800"/>
              <a:t> </a:t>
            </a:r>
            <a:r>
              <a:rPr lang="en-US" sz="1800" err="1"/>
              <a:t>từ</a:t>
            </a:r>
            <a:r>
              <a:rPr lang="en-US" sz="1800"/>
              <a:t> </a:t>
            </a:r>
            <a:r>
              <a:rPr lang="en-US" sz="1800" err="1"/>
              <a:t>duy</a:t>
            </a:r>
            <a:r>
              <a:rPr lang="en-US" sz="1800"/>
              <a:t> </a:t>
            </a:r>
            <a:r>
              <a:rPr lang="en-US" sz="1800" err="1"/>
              <a:t>nhất</a:t>
            </a:r>
            <a:r>
              <a:rPr lang="en-US" sz="1800"/>
              <a:t> </a:t>
            </a:r>
            <a:r>
              <a:rPr lang="en-US" sz="1800" err="1"/>
              <a:t>và</a:t>
            </a:r>
            <a:r>
              <a:rPr lang="en-US" sz="1800"/>
              <a:t> </a:t>
            </a:r>
            <a:r>
              <a:rPr lang="en-US" sz="1800" err="1"/>
              <a:t>ánh</a:t>
            </a:r>
            <a:r>
              <a:rPr lang="en-US" sz="1800"/>
              <a:t> </a:t>
            </a:r>
            <a:r>
              <a:rPr lang="en-US" sz="1800" err="1"/>
              <a:t>xạ</a:t>
            </a:r>
            <a:r>
              <a:rPr lang="en-US" sz="1800"/>
              <a:t> </a:t>
            </a:r>
            <a:r>
              <a:rPr lang="en-US" sz="1800" err="1"/>
              <a:t>chúng</a:t>
            </a:r>
            <a:r>
              <a:rPr lang="en-US" sz="1800"/>
              <a:t> </a:t>
            </a:r>
            <a:r>
              <a:rPr lang="en-US" sz="1800" err="1"/>
              <a:t>để</a:t>
            </a:r>
            <a:r>
              <a:rPr lang="en-US" sz="1800"/>
              <a:t> </a:t>
            </a:r>
            <a:r>
              <a:rPr lang="en-US" sz="1800" err="1"/>
              <a:t>tìm</a:t>
            </a:r>
            <a:r>
              <a:rPr lang="en-US" sz="1800"/>
              <a:t> </a:t>
            </a:r>
            <a:r>
              <a:rPr lang="en-US" sz="1800" err="1"/>
              <a:t>kiếm</a:t>
            </a:r>
            <a:r>
              <a:rPr lang="en-US" sz="1800"/>
              <a:t> </a:t>
            </a:r>
            <a:r>
              <a:rPr lang="en-US" sz="1800" err="1"/>
              <a:t>tài</a:t>
            </a:r>
            <a:r>
              <a:rPr lang="en-US" sz="1800"/>
              <a:t> </a:t>
            </a:r>
            <a:r>
              <a:rPr lang="en-US" sz="1800" err="1"/>
              <a:t>liệu</a:t>
            </a:r>
            <a:r>
              <a:rPr lang="en-US" sz="1800"/>
              <a:t>.</a:t>
            </a:r>
          </a:p>
          <a:p>
            <a:pPr marL="285750" indent="-285750">
              <a:lnSpc>
                <a:spcPct val="150000"/>
              </a:lnSpc>
              <a:buClr>
                <a:schemeClr val="accent1"/>
              </a:buClr>
              <a:buFont typeface="Arial" panose="020B0604020202020204" pitchFamily="34" charset="0"/>
              <a:buChar char="•"/>
            </a:pPr>
            <a:r>
              <a:rPr lang="en-US" sz="1800" err="1"/>
              <a:t>Thêm</a:t>
            </a:r>
            <a:r>
              <a:rPr lang="en-US" sz="1800"/>
              <a:t> &lt;</a:t>
            </a:r>
            <a:r>
              <a:rPr lang="en-US" sz="1800" err="1"/>
              <a:t>DocID</a:t>
            </a:r>
            <a:r>
              <a:rPr lang="en-US" sz="1800"/>
              <a:t> : </a:t>
            </a:r>
            <a:r>
              <a:rPr lang="en-US" sz="1800" err="1"/>
              <a:t>freq</a:t>
            </a:r>
            <a:r>
              <a:rPr lang="en-US" sz="1800"/>
              <a:t>&gt; </a:t>
            </a:r>
            <a:r>
              <a:rPr lang="en-US" sz="1800" err="1"/>
              <a:t>của</a:t>
            </a:r>
            <a:r>
              <a:rPr lang="en-US" sz="1800"/>
              <a:t> </a:t>
            </a:r>
            <a:r>
              <a:rPr lang="en-US" sz="1800" err="1"/>
              <a:t>tài</a:t>
            </a:r>
            <a:r>
              <a:rPr lang="en-US" sz="1800"/>
              <a:t> </a:t>
            </a:r>
            <a:r>
              <a:rPr lang="en-US" sz="1800" err="1"/>
              <a:t>liệu</a:t>
            </a:r>
            <a:r>
              <a:rPr lang="en-US" sz="1800"/>
              <a:t> </a:t>
            </a:r>
            <a:r>
              <a:rPr lang="en-US" sz="1800" err="1"/>
              <a:t>đang</a:t>
            </a:r>
            <a:r>
              <a:rPr lang="en-US" sz="1800"/>
              <a:t> </a:t>
            </a:r>
            <a:r>
              <a:rPr lang="en-US" sz="1800" err="1"/>
              <a:t>xét</a:t>
            </a:r>
            <a:r>
              <a:rPr lang="en-US" sz="1800"/>
              <a:t> </a:t>
            </a:r>
            <a:r>
              <a:rPr lang="en-US" sz="1800" err="1"/>
              <a:t>vào</a:t>
            </a:r>
            <a:r>
              <a:rPr lang="en-US" sz="1800"/>
              <a:t> </a:t>
            </a:r>
            <a:r>
              <a:rPr lang="en-US" sz="1800" err="1"/>
              <a:t>hàng</a:t>
            </a:r>
            <a:r>
              <a:rPr lang="en-US" sz="1800"/>
              <a:t> </a:t>
            </a:r>
            <a:r>
              <a:rPr lang="en-US" sz="1800" err="1"/>
              <a:t>có</a:t>
            </a:r>
            <a:r>
              <a:rPr lang="en-US" sz="1800"/>
              <a:t> </a:t>
            </a:r>
            <a:r>
              <a:rPr lang="en-US" sz="1800" err="1"/>
              <a:t>chỉ</a:t>
            </a:r>
            <a:r>
              <a:rPr lang="en-US" sz="1800"/>
              <a:t> </a:t>
            </a:r>
            <a:r>
              <a:rPr lang="en-US" sz="1800" err="1"/>
              <a:t>mục</a:t>
            </a:r>
            <a:r>
              <a:rPr lang="en-US" sz="1800"/>
              <a:t> </a:t>
            </a:r>
            <a:r>
              <a:rPr lang="en-US" sz="1800" err="1"/>
              <a:t>của</a:t>
            </a:r>
            <a:r>
              <a:rPr lang="en-US" sz="1800"/>
              <a:t> term </a:t>
            </a:r>
            <a:r>
              <a:rPr lang="en-US" sz="1800" err="1"/>
              <a:t>tương</a:t>
            </a:r>
            <a:r>
              <a:rPr lang="en-US" sz="1800"/>
              <a:t> </a:t>
            </a:r>
            <a:r>
              <a:rPr lang="en-US" sz="1800" err="1"/>
              <a:t>ứng</a:t>
            </a:r>
            <a:r>
              <a:rPr lang="en-US" sz="1800"/>
              <a:t>.</a:t>
            </a:r>
          </a:p>
          <a:p>
            <a:pPr marL="285750" indent="-285750">
              <a:lnSpc>
                <a:spcPct val="150000"/>
              </a:lnSpc>
              <a:buClr>
                <a:schemeClr val="accent1"/>
              </a:buClr>
              <a:buFont typeface="Arial" panose="020B0604020202020204" pitchFamily="34" charset="0"/>
              <a:buChar char="•"/>
            </a:pPr>
            <a:r>
              <a:rPr lang="en-US" sz="1800" err="1"/>
              <a:t>Lặp</a:t>
            </a:r>
            <a:r>
              <a:rPr lang="en-US" sz="1800"/>
              <a:t> </a:t>
            </a:r>
            <a:r>
              <a:rPr lang="en-US" sz="1800" err="1"/>
              <a:t>lại</a:t>
            </a:r>
            <a:r>
              <a:rPr lang="en-US" sz="1800"/>
              <a:t> </a:t>
            </a:r>
            <a:r>
              <a:rPr lang="en-US" sz="1800" err="1"/>
              <a:t>các</a:t>
            </a:r>
            <a:r>
              <a:rPr lang="en-US" sz="1800"/>
              <a:t> </a:t>
            </a:r>
            <a:r>
              <a:rPr lang="en-US" sz="1800" err="1"/>
              <a:t>bước</a:t>
            </a:r>
            <a:r>
              <a:rPr lang="en-US" sz="1800"/>
              <a:t> </a:t>
            </a:r>
            <a:r>
              <a:rPr lang="en-US" sz="1800" err="1"/>
              <a:t>cho</a:t>
            </a:r>
            <a:r>
              <a:rPr lang="en-US" sz="1800"/>
              <a:t> </a:t>
            </a:r>
            <a:r>
              <a:rPr lang="en-US" sz="1800" err="1"/>
              <a:t>tất</a:t>
            </a:r>
            <a:r>
              <a:rPr lang="en-US" sz="1800"/>
              <a:t> </a:t>
            </a:r>
            <a:r>
              <a:rPr lang="en-US" sz="1800" err="1"/>
              <a:t>cả</a:t>
            </a:r>
            <a:r>
              <a:rPr lang="en-US" sz="1800"/>
              <a:t> </a:t>
            </a:r>
            <a:r>
              <a:rPr lang="en-US" sz="1800" err="1"/>
              <a:t>tài</a:t>
            </a:r>
            <a:r>
              <a:rPr lang="en-US" sz="1800"/>
              <a:t> </a:t>
            </a:r>
            <a:r>
              <a:rPr lang="en-US" sz="1800" err="1"/>
              <a:t>liệu</a:t>
            </a:r>
            <a:r>
              <a:rPr lang="en-US" sz="1800"/>
              <a:t>.</a:t>
            </a:r>
          </a:p>
        </p:txBody>
      </p:sp>
      <p:sp>
        <p:nvSpPr>
          <p:cNvPr id="2" name="TextBox 1">
            <a:extLst>
              <a:ext uri="{FF2B5EF4-FFF2-40B4-BE49-F238E27FC236}">
                <a16:creationId xmlns:a16="http://schemas.microsoft.com/office/drawing/2014/main" id="{73EDEAE6-1D5F-3C7C-3E09-1692CFD0EE1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37</a:t>
            </a:r>
          </a:p>
        </p:txBody>
      </p:sp>
    </p:spTree>
    <p:extLst>
      <p:ext uri="{BB962C8B-B14F-4D97-AF65-F5344CB8AC3E}">
        <p14:creationId xmlns:p14="http://schemas.microsoft.com/office/powerpoint/2010/main" val="3491817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extLst>
              <p:ext uri="{D42A27DB-BD31-4B8C-83A1-F6EECF244321}">
                <p14:modId xmlns:p14="http://schemas.microsoft.com/office/powerpoint/2010/main" val="3210766875"/>
              </p:ext>
            </p:extLst>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dirty="0">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dirty="0">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dirty="0">
                          <a:latin typeface="Arial" panose="020B0604020202020204" pitchFamily="34" charset="0"/>
                          <a:cs typeface="Arial" panose="020B0604020202020204" pitchFamily="34" charset="0"/>
                        </a:rPr>
                        <a:t>0 : 2</a:t>
                      </a:r>
                    </a:p>
                  </a:txBody>
                  <a:tcPr/>
                </a:tc>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dirty="0">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extLst>
              <p:ext uri="{D42A27DB-BD31-4B8C-83A1-F6EECF244321}">
                <p14:modId xmlns:p14="http://schemas.microsoft.com/office/powerpoint/2010/main" val="59856645"/>
              </p:ext>
            </p:extLst>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graphicFrame>
        <p:nvGraphicFramePr>
          <p:cNvPr id="13" name="Table 4">
            <a:extLst>
              <a:ext uri="{FF2B5EF4-FFF2-40B4-BE49-F238E27FC236}">
                <a16:creationId xmlns:a16="http://schemas.microsoft.com/office/drawing/2014/main" id="{6EA891B6-8D53-9337-3214-DAD315D008AD}"/>
              </a:ext>
            </a:extLst>
          </p:cNvPr>
          <p:cNvGraphicFramePr>
            <a:graphicFrameLocks noGrp="1"/>
          </p:cNvGraphicFramePr>
          <p:nvPr>
            <p:extLst>
              <p:ext uri="{D42A27DB-BD31-4B8C-83A1-F6EECF244321}">
                <p14:modId xmlns:p14="http://schemas.microsoft.com/office/powerpoint/2010/main" val="2133611673"/>
              </p:ext>
            </p:extLst>
          </p:nvPr>
        </p:nvGraphicFramePr>
        <p:xfrm>
          <a:off x="4496373" y="996902"/>
          <a:ext cx="4498664" cy="1911380"/>
        </p:xfrm>
        <a:graphic>
          <a:graphicData uri="http://schemas.openxmlformats.org/drawingml/2006/table">
            <a:tbl>
              <a:tblPr firstRow="1" bandRow="1">
                <a:tableStyleId>{69012ECD-51FC-41F1-AA8D-1B2483CD663E}</a:tableStyleId>
              </a:tblPr>
              <a:tblGrid>
                <a:gridCol w="1821925">
                  <a:extLst>
                    <a:ext uri="{9D8B030D-6E8A-4147-A177-3AD203B41FA5}">
                      <a16:colId xmlns:a16="http://schemas.microsoft.com/office/drawing/2014/main" val="1870253196"/>
                    </a:ext>
                  </a:extLst>
                </a:gridCol>
                <a:gridCol w="774605">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t>Terms</a:t>
                      </a:r>
                      <a:endParaRPr lang="en-US">
                        <a:latin typeface="Arial" panose="020B0604020202020204" pitchFamily="34" charset="0"/>
                        <a:cs typeface="Arial" panose="020B0604020202020204" pitchFamily="34" charset="0"/>
                      </a:endParaRPr>
                    </a:p>
                  </a:txBody>
                  <a:tcPr/>
                </a:tc>
                <a:tc gridSpan="3">
                  <a:txBody>
                    <a:bodyPr/>
                    <a:lstStyle/>
                    <a:p>
                      <a:pPr algn="ctr"/>
                      <a:r>
                        <a:rPr lang="en-US"/>
                        <a:t>&lt; ID (doc) : </a:t>
                      </a:r>
                      <a:r>
                        <a:rPr lang="en-US" err="1"/>
                        <a:t>freq</a:t>
                      </a:r>
                      <a:r>
                        <a:rPr lang="en-US"/>
                        <a:t> &gt;</a:t>
                      </a:r>
                      <a:endParaRPr lang="en-US">
                        <a:latin typeface="Arial" panose="020B0604020202020204" pitchFamily="34" charset="0"/>
                        <a:cs typeface="Arial" panose="020B0604020202020204" pitchFamily="34"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t>&lt;s&gt;, experiment</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02612943"/>
                  </a:ext>
                </a:extLst>
              </a:tr>
              <a:tr h="382276">
                <a:tc>
                  <a:txBody>
                    <a:bodyPr/>
                    <a:lstStyle/>
                    <a:p>
                      <a:pPr algn="ctr"/>
                      <a:r>
                        <a:rPr lang="en-US"/>
                        <a:t>experiment, </a:t>
                      </a:r>
                      <a:r>
                        <a:rPr lang="en-US" err="1"/>
                        <a:t>investig</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t>investig</a:t>
                      </a:r>
                      <a:r>
                        <a:rPr lang="en-US"/>
                        <a:t>, </a:t>
                      </a:r>
                      <a:r>
                        <a:rPr lang="en-US" sz="1400" b="0" u="none" strike="noStrike" cap="none" err="1">
                          <a:solidFill>
                            <a:schemeClr val="tx1"/>
                          </a:solidFill>
                          <a:effectLst/>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u="none" strike="noStrike" cap="none" err="1">
                          <a:solidFill>
                            <a:schemeClr val="tx1"/>
                          </a:solidFill>
                          <a:effectLst/>
                          <a:sym typeface="Arial"/>
                        </a:rPr>
                        <a:t>aerodynam</a:t>
                      </a:r>
                      <a:r>
                        <a:rPr lang="en-US" sz="1400" b="0" u="none" strike="noStrike" cap="none">
                          <a:solidFill>
                            <a:schemeClr val="tx1"/>
                          </a:solidFill>
                          <a:effectLst/>
                          <a:sym typeface="Arial"/>
                        </a:rPr>
                        <a:t>, wing</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4" name="Table 12">
            <a:extLst>
              <a:ext uri="{FF2B5EF4-FFF2-40B4-BE49-F238E27FC236}">
                <a16:creationId xmlns:a16="http://schemas.microsoft.com/office/drawing/2014/main" id="{79BE5EDD-FD29-7B9C-AA38-F60E28FDC04A}"/>
              </a:ext>
            </a:extLst>
          </p:cNvPr>
          <p:cNvGraphicFramePr>
            <a:graphicFrameLocks noGrp="1"/>
          </p:cNvGraphicFramePr>
          <p:nvPr>
            <p:extLst>
              <p:ext uri="{D42A27DB-BD31-4B8C-83A1-F6EECF244321}">
                <p14:modId xmlns:p14="http://schemas.microsoft.com/office/powerpoint/2010/main" val="1243844043"/>
              </p:ext>
            </p:extLst>
          </p:nvPr>
        </p:nvGraphicFramePr>
        <p:xfrm>
          <a:off x="4496373" y="3400889"/>
          <a:ext cx="4498664" cy="741680"/>
        </p:xfrm>
        <a:graphic>
          <a:graphicData uri="http://schemas.openxmlformats.org/drawingml/2006/table">
            <a:tbl>
              <a:tblPr firstRow="1" bandRow="1">
                <a:tableStyleId>{69012ECD-51FC-41F1-AA8D-1B2483CD663E}</a:tableStyleId>
              </a:tblPr>
              <a:tblGrid>
                <a:gridCol w="1821925">
                  <a:extLst>
                    <a:ext uri="{9D8B030D-6E8A-4147-A177-3AD203B41FA5}">
                      <a16:colId xmlns:a16="http://schemas.microsoft.com/office/drawing/2014/main" val="4292845663"/>
                    </a:ext>
                  </a:extLst>
                </a:gridCol>
                <a:gridCol w="427407">
                  <a:extLst>
                    <a:ext uri="{9D8B030D-6E8A-4147-A177-3AD203B41FA5}">
                      <a16:colId xmlns:a16="http://schemas.microsoft.com/office/drawing/2014/main" val="1592874895"/>
                    </a:ext>
                  </a:extLst>
                </a:gridCol>
                <a:gridCol w="1124666">
                  <a:extLst>
                    <a:ext uri="{9D8B030D-6E8A-4147-A177-3AD203B41FA5}">
                      <a16:colId xmlns:a16="http://schemas.microsoft.com/office/drawing/2014/main" val="2231231430"/>
                    </a:ext>
                  </a:extLst>
                </a:gridCol>
                <a:gridCol w="1124666">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sym typeface="Arial"/>
                        </a:rPr>
                        <a:t>pressur</a:t>
                      </a:r>
                      <a:r>
                        <a:rPr lang="en-US" sz="1400" b="0" u="none" strike="noStrike" cap="none">
                          <a:solidFill>
                            <a:schemeClr val="tx1"/>
                          </a:solidFill>
                          <a:effectLst/>
                          <a:sym typeface="Arial"/>
                        </a:rPr>
                        <a:t>, gradient</a:t>
                      </a:r>
                      <a:endParaRPr lang="en-US">
                        <a:latin typeface="Arial" panose="020B0604020202020204" pitchFamily="34" charset="0"/>
                        <a:cs typeface="Arial" panose="020B0604020202020204" pitchFamily="34" charset="0"/>
                      </a:endParaRPr>
                    </a:p>
                  </a:txBody>
                  <a:tcPr>
                    <a:no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no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noFill/>
                  </a:tcPr>
                </a:tc>
                <a:tc>
                  <a:txBody>
                    <a:bodyPr/>
                    <a:lstStyle/>
                    <a:p>
                      <a:pPr algn="ctr"/>
                      <a:r>
                        <a:rPr lang="en-US" b="0">
                          <a:solidFill>
                            <a:schemeClr val="tx1"/>
                          </a:solidFill>
                        </a:rPr>
                        <a:t>2 : 1</a:t>
                      </a:r>
                      <a:endParaRPr lang="en-US" b="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sym typeface="Arial"/>
                        </a:rPr>
                        <a:t>gradient, &lt;s&gt;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rPr>
                        <a:t>2 : 1</a:t>
                      </a:r>
                      <a:endParaRPr lang="en-US"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20092171"/>
                  </a:ext>
                </a:extLst>
              </a:tr>
            </a:tbl>
          </a:graphicData>
        </a:graphic>
      </p:graphicFrame>
      <p:sp>
        <p:nvSpPr>
          <p:cNvPr id="15" name="TextBox 14">
            <a:extLst>
              <a:ext uri="{FF2B5EF4-FFF2-40B4-BE49-F238E27FC236}">
                <a16:creationId xmlns:a16="http://schemas.microsoft.com/office/drawing/2014/main" id="{3957DD0A-12E3-D391-A25F-13E7A6C957F9}"/>
              </a:ext>
            </a:extLst>
          </p:cNvPr>
          <p:cNvSpPr txBox="1"/>
          <p:nvPr/>
        </p:nvSpPr>
        <p:spPr>
          <a:xfrm>
            <a:off x="1477019" y="315600"/>
            <a:ext cx="1148156" cy="369332"/>
          </a:xfrm>
          <a:prstGeom prst="rect">
            <a:avLst/>
          </a:prstGeom>
          <a:noFill/>
        </p:spPr>
        <p:txBody>
          <a:bodyPr wrap="square" rtlCol="0">
            <a:spAutoFit/>
          </a:bodyPr>
          <a:lstStyle/>
          <a:p>
            <a:r>
              <a:rPr lang="en-US" sz="1800" b="1"/>
              <a:t>Unigram</a:t>
            </a:r>
          </a:p>
        </p:txBody>
      </p:sp>
      <p:sp>
        <p:nvSpPr>
          <p:cNvPr id="16" name="TextBox 15">
            <a:extLst>
              <a:ext uri="{FF2B5EF4-FFF2-40B4-BE49-F238E27FC236}">
                <a16:creationId xmlns:a16="http://schemas.microsoft.com/office/drawing/2014/main" id="{AFA2F41A-CED0-A7E7-7069-2D859F8B8892}"/>
              </a:ext>
            </a:extLst>
          </p:cNvPr>
          <p:cNvSpPr txBox="1"/>
          <p:nvPr/>
        </p:nvSpPr>
        <p:spPr>
          <a:xfrm>
            <a:off x="6252983" y="315600"/>
            <a:ext cx="985444" cy="369332"/>
          </a:xfrm>
          <a:prstGeom prst="rect">
            <a:avLst/>
          </a:prstGeom>
          <a:noFill/>
        </p:spPr>
        <p:txBody>
          <a:bodyPr wrap="square" rtlCol="0">
            <a:spAutoFit/>
          </a:bodyPr>
          <a:lstStyle/>
          <a:p>
            <a:r>
              <a:rPr lang="en-US" sz="1800" b="1"/>
              <a:t>Bigram</a:t>
            </a:r>
          </a:p>
        </p:txBody>
      </p:sp>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ECEF958C-DB1B-D0FF-A148-3A6F7C310CE7}"/>
              </a:ext>
            </a:extLst>
          </p:cNvPr>
          <p:cNvSpPr txBox="1"/>
          <p:nvPr/>
        </p:nvSpPr>
        <p:spPr>
          <a:xfrm>
            <a:off x="4496373" y="3000697"/>
            <a:ext cx="1088571" cy="307777"/>
          </a:xfrm>
          <a:prstGeom prst="rect">
            <a:avLst/>
          </a:prstGeom>
          <a:noFill/>
        </p:spPr>
        <p:txBody>
          <a:bodyPr wrap="square" rtlCol="0">
            <a:spAutoFit/>
          </a:bodyPr>
          <a:lstStyle/>
          <a:p>
            <a:r>
              <a:rPr lang="en-US"/>
              <a:t>…</a:t>
            </a:r>
          </a:p>
        </p:txBody>
      </p:sp>
      <p:sp>
        <p:nvSpPr>
          <p:cNvPr id="6" name="TextBox 5">
            <a:extLst>
              <a:ext uri="{FF2B5EF4-FFF2-40B4-BE49-F238E27FC236}">
                <a16:creationId xmlns:a16="http://schemas.microsoft.com/office/drawing/2014/main" id="{5ECA452C-4DD6-7B5C-3D7A-BDAD47D12F0F}"/>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38</a:t>
            </a:r>
          </a:p>
        </p:txBody>
      </p:sp>
    </p:spTree>
    <p:extLst>
      <p:ext uri="{BB962C8B-B14F-4D97-AF65-F5344CB8AC3E}">
        <p14:creationId xmlns:p14="http://schemas.microsoft.com/office/powerpoint/2010/main" val="119574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Xây </a:t>
                </a:r>
                <a:r>
                  <a:rPr lang="en-US" err="1">
                    <a:solidFill>
                      <a:schemeClr val="dk1"/>
                    </a:solidFill>
                  </a:rPr>
                  <a:t>dựng</a:t>
                </a:r>
                <a:r>
                  <a:rPr lang="en-US">
                    <a:solidFill>
                      <a:schemeClr val="dk1"/>
                    </a:solidFill>
                  </a:rPr>
                  <a:t> </a:t>
                </a:r>
                <a14:m>
                  <m:oMath xmlns:m="http://schemas.openxmlformats.org/officeDocument/2006/math">
                    <m:sSub>
                      <m:sSubPr>
                        <m:ctrlPr>
                          <a:rPr lang="en-US" i="1" smtClean="0">
                            <a:solidFill>
                              <a:schemeClr val="dk1"/>
                            </a:solidFill>
                            <a:latin typeface="Cambria Math" panose="02040503050406030204" pitchFamily="18" charset="0"/>
                          </a:rPr>
                        </m:ctrlPr>
                      </m:sSubPr>
                      <m:e>
                        <m:r>
                          <a:rPr lang="en-US" b="1" i="1" smtClean="0">
                            <a:solidFill>
                              <a:schemeClr val="dk1"/>
                            </a:solidFill>
                            <a:latin typeface="Cambria Math" panose="02040503050406030204" pitchFamily="18" charset="0"/>
                          </a:rPr>
                          <m:t>𝑴</m:t>
                        </m:r>
                      </m:e>
                      <m:sub>
                        <m:r>
                          <a:rPr lang="en-US" b="1" i="1" smtClean="0">
                            <a:solidFill>
                              <a:schemeClr val="dk1"/>
                            </a:solidFill>
                            <a:latin typeface="Cambria Math" panose="02040503050406030204" pitchFamily="18" charset="0"/>
                          </a:rPr>
                          <m:t>𝒅</m:t>
                        </m:r>
                      </m:sub>
                    </m:sSub>
                  </m:oMath>
                </a14:m>
                <a:endParaRPr>
                  <a:solidFill>
                    <a:schemeClr val="dk1"/>
                  </a:solidFill>
                </a:endParaRPr>
              </a:p>
            </p:txBody>
          </p:sp>
        </mc:Choice>
        <mc:Fallback xmlns="">
          <p:sp>
            <p:nvSpPr>
              <p:cNvPr id="145" name="Google Shape;145;p27"/>
              <p:cNvSpPr txBox="1">
                <a:spLocks noGrp="1" noRot="1" noChangeAspect="1" noMove="1" noResize="1" noEditPoints="1" noAdjustHandles="1" noChangeArrowheads="1" noChangeShapeType="1" noTextEdit="1"/>
              </p:cNvSpPr>
              <p:nvPr>
                <p:ph type="title"/>
              </p:nvPr>
            </p:nvSpPr>
            <p:spPr>
              <a:xfrm>
                <a:off x="82502" y="0"/>
                <a:ext cx="7717500" cy="572700"/>
              </a:xfrm>
              <a:prstGeom prst="rect">
                <a:avLst/>
              </a:prstGeom>
              <a:blipFill>
                <a:blip r:embed="rId3"/>
                <a:stretch>
                  <a:fillRect l="-2370" t="-15957" b="-59574"/>
                </a:stretch>
              </a:blipFill>
            </p:spPr>
            <p:txBody>
              <a:bodyPr/>
              <a:lstStyle/>
              <a:p>
                <a:r>
                  <a:rPr lang="en-US">
                    <a:noFill/>
                  </a:rPr>
                  <a:t> </a:t>
                </a:r>
              </a:p>
            </p:txBody>
          </p:sp>
        </mc:Fallback>
      </mc:AlternateContent>
      <p:pic>
        <p:nvPicPr>
          <p:cNvPr id="156" name="Google Shape;156;p27"/>
          <p:cNvPicPr preferRelativeResize="0"/>
          <p:nvPr/>
        </p:nvPicPr>
        <p:blipFill>
          <a:blip r:embed="rId4">
            <a:alphaModFix/>
          </a:blip>
          <a:stretch>
            <a:fillRect/>
          </a:stretch>
        </p:blipFill>
        <p:spPr>
          <a:xfrm>
            <a:off x="7556976" y="35975"/>
            <a:ext cx="2624952" cy="1749551"/>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BC6B25-922F-685E-BD1B-98D97BFA642B}"/>
                  </a:ext>
                </a:extLst>
              </p:cNvPr>
              <p:cNvSpPr txBox="1"/>
              <p:nvPr/>
            </p:nvSpPr>
            <p:spPr>
              <a:xfrm>
                <a:off x="41251" y="863590"/>
                <a:ext cx="9061498" cy="3416320"/>
              </a:xfrm>
              <a:prstGeom prst="rect">
                <a:avLst/>
              </a:prstGeom>
              <a:noFill/>
            </p:spPr>
            <p:txBody>
              <a:bodyPr wrap="square" rtlCol="0">
                <a:spAutoFit/>
              </a:bodyPr>
              <a:lstStyle/>
              <a:p>
                <a:pPr marL="285750" indent="-285750" algn="just">
                  <a:lnSpc>
                    <a:spcPct val="150000"/>
                  </a:lnSpc>
                  <a:buClr>
                    <a:schemeClr val="accent1"/>
                  </a:buClr>
                  <a:buFont typeface="Arial" panose="020B0604020202020204" pitchFamily="34" charset="0"/>
                  <a:buChar char="•"/>
                </a:pPr>
                <a:r>
                  <a:rPr lang="en-US" sz="1800">
                    <a:latin typeface="Arial" panose="020B0604020202020204" pitchFamily="34" charset="0"/>
                    <a:cs typeface="Arial" panose="020B0604020202020204" pitchFamily="34" charset="0"/>
                  </a:rPr>
                  <a:t>Phân </a:t>
                </a:r>
                <a:r>
                  <a:rPr lang="en-US" sz="1800" err="1">
                    <a:latin typeface="Arial" panose="020B0604020202020204" pitchFamily="34" charset="0"/>
                    <a:cs typeface="Arial" panose="020B0604020202020204" pitchFamily="34" charset="0"/>
                  </a:rPr>
                  <a:t>phối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xác</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suất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mỗi</a:t>
                </a:r>
                <a:r>
                  <a:rPr lang="en-US" sz="1800">
                    <a:latin typeface="Arial" panose="020B0604020202020204" pitchFamily="34" charset="0"/>
                    <a:cs typeface="Arial" panose="020B0604020202020204" pitchFamily="34" charset="0"/>
                  </a:rPr>
                  <a:t> term </a:t>
                </a:r>
                <a:r>
                  <a:rPr lang="en-US" sz="1800" err="1">
                    <a:latin typeface="Arial" panose="020B0604020202020204" pitchFamily="34" charset="0"/>
                    <a:cs typeface="Arial" panose="020B0604020202020204" pitchFamily="34" charset="0"/>
                  </a:rPr>
                  <a:t>trong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tài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liệu</a:t>
                </a:r>
                <a:r>
                  <a:rPr lang="en-US" sz="1800">
                    <a:latin typeface="Arial" panose="020B0604020202020204" pitchFamily="34" charset="0"/>
                    <a:cs typeface="Arial" panose="020B0604020202020204" pitchFamily="34" charset="0"/>
                  </a:rPr>
                  <a:t>:</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N-gram: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𝑁</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Unigram: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i="1" dirty="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Bigram: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i="1" dirty="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a:p>
            </p:txBody>
          </p:sp>
        </mc:Choice>
        <mc:Fallback xmlns="">
          <p:sp>
            <p:nvSpPr>
              <p:cNvPr id="5" name="TextBox 4">
                <a:extLst>
                  <a:ext uri="{FF2B5EF4-FFF2-40B4-BE49-F238E27FC236}">
                    <a16:creationId xmlns:a16="http://schemas.microsoft.com/office/drawing/2014/main" id="{9ABC6B25-922F-685E-BD1B-98D97BFA642B}"/>
                  </a:ext>
                </a:extLst>
              </p:cNvPr>
              <p:cNvSpPr txBox="1">
                <a:spLocks noRot="1" noChangeAspect="1" noMove="1" noResize="1" noEditPoints="1" noAdjustHandles="1" noChangeArrowheads="1" noChangeShapeType="1" noTextEdit="1"/>
              </p:cNvSpPr>
              <p:nvPr/>
            </p:nvSpPr>
            <p:spPr>
              <a:xfrm>
                <a:off x="41251" y="863590"/>
                <a:ext cx="9061498" cy="3416320"/>
              </a:xfrm>
              <a:prstGeom prst="rect">
                <a:avLst/>
              </a:prstGeom>
              <a:blipFill>
                <a:blip r:embed="rId5"/>
                <a:stretch>
                  <a:fillRect l="-471"/>
                </a:stretch>
              </a:blipFill>
            </p:spPr>
            <p:txBody>
              <a:bodyPr/>
              <a:lstStyle/>
              <a:p>
                <a:r>
                  <a:rPr lang="en-US">
                    <a:noFill/>
                  </a:rPr>
                  <a:t> </a:t>
                </a:r>
              </a:p>
            </p:txBody>
          </p:sp>
        </mc:Fallback>
      </mc:AlternateContent>
      <p:sp>
        <p:nvSpPr>
          <p:cNvPr id="2" name="Subtitle 2">
            <a:extLst>
              <a:ext uri="{FF2B5EF4-FFF2-40B4-BE49-F238E27FC236}">
                <a16:creationId xmlns:a16="http://schemas.microsoft.com/office/drawing/2014/main" id="{CD6BF19B-084C-AF7F-7E7A-58423210128C}"/>
              </a:ext>
            </a:extLst>
          </p:cNvPr>
          <p:cNvSpPr txBox="1">
            <a:spLocks/>
          </p:cNvSpPr>
          <p:nvPr/>
        </p:nvSpPr>
        <p:spPr>
          <a:xfrm>
            <a:off x="82502" y="4570800"/>
            <a:ext cx="5837400" cy="476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Arial" panose="020B0604020202020204" pitchFamily="34" charset="0"/>
                <a:cs typeface="Arial" panose="020B0604020202020204" pitchFamily="34" charset="0"/>
                <a:sym typeface="Wingdings" panose="05000000000000000000" pitchFamily="2" charset="2"/>
              </a:rPr>
              <a:t> </a:t>
            </a:r>
            <a:r>
              <a:rPr lang="en-US" sz="1800" b="1" i="1">
                <a:solidFill>
                  <a:schemeClr val="accent1">
                    <a:lumMod val="50000"/>
                  </a:schemeClr>
                </a:solidFill>
                <a:latin typeface="Arial" panose="020B0604020202020204" pitchFamily="34" charset="0"/>
                <a:cs typeface="Arial" panose="020B0604020202020204" pitchFamily="34" charset="0"/>
                <a:sym typeface="Wingdings" panose="05000000000000000000" pitchFamily="2" charset="2"/>
              </a:rPr>
              <a:t>Maximum Likelihood Estimation (MLE)</a:t>
            </a:r>
            <a:endParaRPr lang="en-US" sz="2100">
              <a:solidFill>
                <a:schemeClr val="accent1">
                  <a:lumMod val="50000"/>
                </a:schemeClr>
              </a:solidFill>
              <a:latin typeface="Arial" panose="020B0604020202020204" pitchFamily="34" charset="0"/>
              <a:cs typeface="Arial" panose="020B0604020202020204" pitchFamily="34" charset="0"/>
            </a:endParaRPr>
          </a:p>
          <a:p>
            <a:pPr marL="139700"/>
            <a:endParaRPr lang="en-US" sz="1800">
              <a:solidFill>
                <a:schemeClr val="accent1">
                  <a:lumMod val="50000"/>
                </a:schemeClr>
              </a:solidFill>
              <a:latin typeface="Arial" panose="020B0604020202020204" pitchFamily="34" charset="0"/>
              <a:cs typeface="Arial" panose="020B0604020202020204" pitchFamily="34" charset="0"/>
            </a:endParaRPr>
          </a:p>
          <a:p>
            <a:pPr marL="139700"/>
            <a:endParaRPr lang="en-US" sz="1800">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955E414-72C4-C5A0-5F20-039F997F3B8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39</a:t>
            </a:r>
          </a:p>
        </p:txBody>
      </p:sp>
    </p:spTree>
    <p:extLst>
      <p:ext uri="{BB962C8B-B14F-4D97-AF65-F5344CB8AC3E}">
        <p14:creationId xmlns:p14="http://schemas.microsoft.com/office/powerpoint/2010/main" val="17403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10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10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1000"/>
                                        <p:tgtEl>
                                          <p:spTgt spid="5">
                                            <p:txEl>
                                              <p:pRg st="5" end="5"/>
                                            </p:txEl>
                                          </p:spTgt>
                                        </p:tgtEl>
                                      </p:cBhvr>
                                    </p:animEffect>
                                  </p:childTnLst>
                                </p:cTn>
                              </p:par>
                              <p:par>
                                <p:cTn id="19" presetID="10" presetClass="entr" presetSubtype="0" fill="hold" nodeType="withEffect">
                                  <p:stCondLst>
                                    <p:cond delay="5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childTnLst>
                                </p:cTn>
                              </p:par>
                              <p:par>
                                <p:cTn id="22" presetID="10" presetClass="entr" presetSubtype="0" fill="hold" nodeType="withEffect">
                                  <p:stCondLst>
                                    <p:cond delay="5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1000"/>
                                        <p:tgtEl>
                                          <p:spTgt spid="5">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solidFill>
                  <a:schemeClr val="accent1"/>
                </a:solidFill>
              </a:rPr>
              <a:t>Xác</a:t>
            </a:r>
            <a:r>
              <a:rPr lang="en-US">
                <a:solidFill>
                  <a:schemeClr val="accent1"/>
                </a:solidFill>
              </a:rPr>
              <a:t> </a:t>
            </a:r>
            <a:r>
              <a:rPr lang="en-US" err="1">
                <a:solidFill>
                  <a:schemeClr val="accent1"/>
                </a:solidFill>
              </a:rPr>
              <a:t>định</a:t>
            </a:r>
            <a:r>
              <a:rPr lang="en-US">
                <a:solidFill>
                  <a:schemeClr val="accent1"/>
                </a:solidFill>
              </a:rPr>
              <a:t> term</a:t>
            </a:r>
            <a:endParaRPr lang="vi-VN">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CA12C3BC-9B79-EBFE-EDF3-12B8C1D5BD2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40D9BA-F378-0525-8480-A0292F3B6062}"/>
              </a:ext>
            </a:extLst>
          </p:cNvPr>
          <p:cNvSpPr>
            <a:spLocks noGrp="1"/>
          </p:cNvSpPr>
          <p:nvPr>
            <p:ph type="subTitle" idx="1"/>
          </p:nvPr>
        </p:nvSpPr>
        <p:spPr>
          <a:xfrm>
            <a:off x="135609" y="217944"/>
            <a:ext cx="5837400" cy="476450"/>
          </a:xfrm>
        </p:spPr>
        <p:txBody>
          <a:bodyPr/>
          <a:lstStyle/>
          <a:p>
            <a:r>
              <a:rPr lang="en-US" sz="1800">
                <a:latin typeface="Arial" panose="020B0604020202020204" pitchFamily="34" charset="0"/>
                <a:cs typeface="Arial" panose="020B0604020202020204" pitchFamily="34" charset="0"/>
                <a:sym typeface="Wingdings" panose="05000000000000000000" pitchFamily="2" charset="2"/>
              </a:rPr>
              <a:t> </a:t>
            </a:r>
            <a:r>
              <a:rPr lang="en-US" sz="1800" b="1" i="1">
                <a:solidFill>
                  <a:schemeClr val="accent1">
                    <a:lumMod val="50000"/>
                  </a:schemeClr>
                </a:solidFill>
                <a:latin typeface="Arial" panose="020B0604020202020204" pitchFamily="34" charset="0"/>
                <a:cs typeface="Arial" panose="020B0604020202020204" pitchFamily="34" charset="0"/>
                <a:sym typeface="Wingdings" panose="05000000000000000000" pitchFamily="2" charset="2"/>
              </a:rPr>
              <a:t>Maximum Likelihood Estimation (MLE)</a:t>
            </a:r>
            <a:endParaRPr lang="en-US" sz="2100">
              <a:solidFill>
                <a:schemeClr val="accent1">
                  <a:lumMod val="50000"/>
                </a:schemeClr>
              </a:solidFill>
              <a:latin typeface="Arial" panose="020B0604020202020204" pitchFamily="34" charset="0"/>
              <a:cs typeface="Arial" panose="020B0604020202020204" pitchFamily="34" charset="0"/>
            </a:endParaRPr>
          </a:p>
          <a:p>
            <a:pPr marL="139700" indent="0"/>
            <a:endParaRPr lang="en-US" sz="1800">
              <a:solidFill>
                <a:schemeClr val="accent1">
                  <a:lumMod val="50000"/>
                </a:schemeClr>
              </a:solidFill>
              <a:latin typeface="Arial" panose="020B0604020202020204" pitchFamily="34" charset="0"/>
              <a:cs typeface="Arial" panose="020B0604020202020204" pitchFamily="34" charset="0"/>
            </a:endParaRPr>
          </a:p>
          <a:p>
            <a:pPr marL="139700" indent="0"/>
            <a:endParaRPr lang="en-US" sz="1800">
              <a:solidFill>
                <a:schemeClr val="accent1">
                  <a:lumMod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405AC6-1035-60D5-AF64-573AE734D102}"/>
                  </a:ext>
                </a:extLst>
              </p:cNvPr>
              <p:cNvSpPr txBox="1"/>
              <p:nvPr/>
            </p:nvSpPr>
            <p:spPr>
              <a:xfrm>
                <a:off x="536264" y="741377"/>
                <a:ext cx="5837401" cy="1830373"/>
              </a:xfrm>
              <a:prstGeom prst="rect">
                <a:avLst/>
              </a:prstGeom>
              <a:noFill/>
            </p:spPr>
            <p:txBody>
              <a:bodyPr wrap="square" rtlCol="0">
                <a:spAutoFit/>
              </a:bodyPr>
              <a:lstStyle/>
              <a:p>
                <a:pPr marL="285750" indent="-285750">
                  <a:buFont typeface="Courier New" panose="02070309020205020404" pitchFamily="49" charset="0"/>
                  <a:buChar char="o"/>
                </a:pPr>
                <a:r>
                  <a:rPr lang="en-US" sz="1800"/>
                  <a:t>Unigram:</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i="1">
                                  <a:latin typeface="Cambria Math" panose="02040503050406030204" pitchFamily="18" charset="0"/>
                                </a:rPr>
                                <m:t>𝑐</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e>
                          </m:nary>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𝑑</m:t>
                      </m:r>
                    </m:oMath>
                  </m:oMathPara>
                </a14:m>
                <a:endParaRPr lang="en-US" sz="1800"/>
              </a:p>
              <a:p>
                <a:pPr marL="285750" indent="-285750">
                  <a:buFont typeface="Courier New" panose="02070309020205020404" pitchFamily="49" charset="0"/>
                  <a:buChar char="o"/>
                </a:pPr>
                <a:r>
                  <a:rPr lang="en-US" sz="1800"/>
                  <a:t>Bigram:</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b="0" i="1" smtClean="0">
                              <a:latin typeface="Cambria Math" panose="02040503050406030204" pitchFamily="18" charset="0"/>
                            </a:rPr>
                            <m:t>)</m:t>
                          </m:r>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i="1">
                                  <a:latin typeface="Cambria Math" panose="02040503050406030204" pitchFamily="18" charset="0"/>
                                </a:rPr>
                                <m:t>𝑐</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e>
                          </m:nary>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𝑑</m:t>
                      </m:r>
                    </m:oMath>
                  </m:oMathPara>
                </a14:m>
                <a:endParaRPr lang="en-US" sz="1800"/>
              </a:p>
            </p:txBody>
          </p:sp>
        </mc:Choice>
        <mc:Fallback xmlns="">
          <p:sp>
            <p:nvSpPr>
              <p:cNvPr id="4" name="TextBox 3">
                <a:extLst>
                  <a:ext uri="{FF2B5EF4-FFF2-40B4-BE49-F238E27FC236}">
                    <a16:creationId xmlns:a16="http://schemas.microsoft.com/office/drawing/2014/main" id="{79405AC6-1035-60D5-AF64-573AE734D102}"/>
                  </a:ext>
                </a:extLst>
              </p:cNvPr>
              <p:cNvSpPr txBox="1">
                <a:spLocks noRot="1" noChangeAspect="1" noMove="1" noResize="1" noEditPoints="1" noAdjustHandles="1" noChangeArrowheads="1" noChangeShapeType="1" noTextEdit="1"/>
              </p:cNvSpPr>
              <p:nvPr/>
            </p:nvSpPr>
            <p:spPr>
              <a:xfrm>
                <a:off x="536264" y="741377"/>
                <a:ext cx="5837401" cy="1830373"/>
              </a:xfrm>
              <a:prstGeom prst="rect">
                <a:avLst/>
              </a:prstGeom>
              <a:blipFill>
                <a:blip r:embed="rId2"/>
                <a:stretch>
                  <a:fillRect l="-731" t="-2000"/>
                </a:stretch>
              </a:blipFill>
            </p:spPr>
            <p:txBody>
              <a:bodyPr/>
              <a:lstStyle/>
              <a:p>
                <a:r>
                  <a:rPr lang="en-US">
                    <a:noFill/>
                  </a:rPr>
                  <a:t> </a:t>
                </a:r>
              </a:p>
            </p:txBody>
          </p:sp>
        </mc:Fallback>
      </mc:AlternateContent>
      <p:pic>
        <p:nvPicPr>
          <p:cNvPr id="2" name="Google Shape;155;p27">
            <a:extLst>
              <a:ext uri="{FF2B5EF4-FFF2-40B4-BE49-F238E27FC236}">
                <a16:creationId xmlns:a16="http://schemas.microsoft.com/office/drawing/2014/main" id="{5DFA5922-2D1D-1E28-85E6-635B68104F65}"/>
              </a:ext>
            </a:extLst>
          </p:cNvPr>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5" name="Google Shape;156;p27">
            <a:extLst>
              <a:ext uri="{FF2B5EF4-FFF2-40B4-BE49-F238E27FC236}">
                <a16:creationId xmlns:a16="http://schemas.microsoft.com/office/drawing/2014/main" id="{B73412DE-07FF-63D7-8291-673D53F772D1}"/>
              </a:ext>
            </a:extLst>
          </p:cNvPr>
          <p:cNvPicPr preferRelativeResize="0"/>
          <p:nvPr/>
        </p:nvPicPr>
        <p:blipFill>
          <a:blip r:embed="rId4">
            <a:alphaModFix/>
          </a:blip>
          <a:stretch>
            <a:fillRect/>
          </a:stretch>
        </p:blipFill>
        <p:spPr>
          <a:xfrm>
            <a:off x="7556976" y="35975"/>
            <a:ext cx="2624952" cy="1749551"/>
          </a:xfrm>
          <a:prstGeom prst="rect">
            <a:avLst/>
          </a:prstGeom>
          <a:noFill/>
          <a:ln>
            <a:noFill/>
          </a:ln>
        </p:spPr>
      </p:pic>
      <p:sp>
        <p:nvSpPr>
          <p:cNvPr id="6" name="TextBox 5">
            <a:extLst>
              <a:ext uri="{FF2B5EF4-FFF2-40B4-BE49-F238E27FC236}">
                <a16:creationId xmlns:a16="http://schemas.microsoft.com/office/drawing/2014/main" id="{91CD0A18-563A-AA1F-3811-99A772BA4A35}"/>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40</a:t>
            </a:r>
          </a:p>
        </p:txBody>
      </p:sp>
    </p:spTree>
    <p:extLst>
      <p:ext uri="{BB962C8B-B14F-4D97-AF65-F5344CB8AC3E}">
        <p14:creationId xmlns:p14="http://schemas.microsoft.com/office/powerpoint/2010/main" val="345218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723423709"/>
                  </p:ext>
                </p:extLst>
              </p:nvPr>
            </p:nvGraphicFramePr>
            <p:xfrm>
              <a:off x="5055556"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723423709"/>
                  </p:ext>
                </p:extLst>
              </p:nvPr>
            </p:nvGraphicFramePr>
            <p:xfrm>
              <a:off x="5055556"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7" name="Table 12">
            <a:extLst>
              <a:ext uri="{FF2B5EF4-FFF2-40B4-BE49-F238E27FC236}">
                <a16:creationId xmlns:a16="http://schemas.microsoft.com/office/drawing/2014/main" id="{FC79A2BF-F508-4263-287D-3284B087E49B}"/>
              </a:ext>
            </a:extLst>
          </p:cNvPr>
          <p:cNvGraphicFramePr>
            <a:graphicFrameLocks noGrp="1"/>
          </p:cNvGraphicFramePr>
          <p:nvPr>
            <p:extLst>
              <p:ext uri="{D42A27DB-BD31-4B8C-83A1-F6EECF244321}">
                <p14:modId xmlns:p14="http://schemas.microsoft.com/office/powerpoint/2010/main" val="3095562522"/>
              </p:ext>
            </p:extLst>
          </p:nvPr>
        </p:nvGraphicFramePr>
        <p:xfrm>
          <a:off x="5080764" y="3404918"/>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2720092171"/>
                  </a:ext>
                </a:extLst>
              </a:tr>
            </a:tbl>
          </a:graphicData>
        </a:graphic>
      </p:graphicFrame>
      <p:sp>
        <p:nvSpPr>
          <p:cNvPr id="8" name="TextBox 7">
            <a:extLst>
              <a:ext uri="{FF2B5EF4-FFF2-40B4-BE49-F238E27FC236}">
                <a16:creationId xmlns:a16="http://schemas.microsoft.com/office/drawing/2014/main" id="{A8E4E265-52C9-4320-5F65-D579B708D6D7}"/>
              </a:ext>
            </a:extLst>
          </p:cNvPr>
          <p:cNvSpPr txBox="1"/>
          <p:nvPr/>
        </p:nvSpPr>
        <p:spPr>
          <a:xfrm>
            <a:off x="5080764"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8B3F6B-4659-5DA2-966A-44870B8D328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41</a:t>
            </a:r>
          </a:p>
        </p:txBody>
      </p:sp>
    </p:spTree>
    <p:extLst>
      <p:ext uri="{BB962C8B-B14F-4D97-AF65-F5344CB8AC3E}">
        <p14:creationId xmlns:p14="http://schemas.microsoft.com/office/powerpoint/2010/main" val="27897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en-US" b="1" i="1" smtClean="0">
                          <a:solidFill>
                            <a:schemeClr val="dk1"/>
                          </a:solidFill>
                          <a:latin typeface="Cambria Math" panose="02040503050406030204" pitchFamily="18" charset="0"/>
                        </a:rPr>
                        <m:t>𝑹𝒆𝒍</m:t>
                      </m:r>
                      <m:r>
                        <a:rPr lang="en-US" b="1" i="1" smtClean="0">
                          <a:solidFill>
                            <a:schemeClr val="dk1"/>
                          </a:solidFill>
                          <a:latin typeface="Cambria Math" panose="02040503050406030204" pitchFamily="18" charset="0"/>
                        </a:rPr>
                        <m:t>(</m:t>
                      </m:r>
                      <m:r>
                        <a:rPr lang="en-US" b="1" i="1" smtClean="0">
                          <a:solidFill>
                            <a:schemeClr val="dk1"/>
                          </a:solidFill>
                          <a:latin typeface="Cambria Math" panose="02040503050406030204" pitchFamily="18" charset="0"/>
                        </a:rPr>
                        <m:t>𝒒</m:t>
                      </m:r>
                      <m:r>
                        <a:rPr lang="en-US" b="1" i="1" smtClean="0">
                          <a:solidFill>
                            <a:schemeClr val="dk1"/>
                          </a:solidFill>
                          <a:latin typeface="Cambria Math" panose="02040503050406030204" pitchFamily="18" charset="0"/>
                        </a:rPr>
                        <m:t>|</m:t>
                      </m:r>
                      <m:sSub>
                        <m:sSubPr>
                          <m:ctrlPr>
                            <a:rPr lang="en-US" b="1" i="1" smtClean="0">
                              <a:solidFill>
                                <a:schemeClr val="dk1"/>
                              </a:solidFill>
                              <a:latin typeface="Cambria Math" panose="02040503050406030204" pitchFamily="18" charset="0"/>
                            </a:rPr>
                          </m:ctrlPr>
                        </m:sSubPr>
                        <m:e>
                          <m:r>
                            <a:rPr lang="en-US" b="1" i="1" smtClean="0">
                              <a:solidFill>
                                <a:schemeClr val="dk1"/>
                              </a:solidFill>
                              <a:latin typeface="Cambria Math" panose="02040503050406030204" pitchFamily="18" charset="0"/>
                            </a:rPr>
                            <m:t>𝑴</m:t>
                          </m:r>
                        </m:e>
                        <m:sub>
                          <m:r>
                            <a:rPr lang="en-US" b="1" i="1" smtClean="0">
                              <a:solidFill>
                                <a:schemeClr val="dk1"/>
                              </a:solidFill>
                              <a:latin typeface="Cambria Math" panose="02040503050406030204" pitchFamily="18" charset="0"/>
                            </a:rPr>
                            <m:t>𝒅</m:t>
                          </m:r>
                        </m:sub>
                      </m:sSub>
                      <m:r>
                        <a:rPr lang="en-US" b="1" i="1" smtClean="0">
                          <a:solidFill>
                            <a:schemeClr val="dk1"/>
                          </a:solidFill>
                          <a:latin typeface="Cambria Math" panose="02040503050406030204" pitchFamily="18" charset="0"/>
                        </a:rPr>
                        <m:t>)</m:t>
                      </m:r>
                    </m:oMath>
                  </m:oMathPara>
                </a14:m>
                <a:endParaRPr>
                  <a:solidFill>
                    <a:schemeClr val="dk1"/>
                  </a:solidFill>
                </a:endParaRPr>
              </a:p>
            </p:txBody>
          </p:sp>
        </mc:Choice>
        <mc:Fallback xmlns="">
          <p:sp>
            <p:nvSpPr>
              <p:cNvPr id="145" name="Google Shape;145;p27"/>
              <p:cNvSpPr txBox="1">
                <a:spLocks noGrp="1" noRot="1" noChangeAspect="1" noMove="1" noResize="1" noEditPoints="1" noAdjustHandles="1" noChangeArrowheads="1" noChangeShapeType="1" noTextEdit="1"/>
              </p:cNvSpPr>
              <p:nvPr>
                <p:ph type="title"/>
              </p:nvPr>
            </p:nvSpPr>
            <p:spPr>
              <a:xfrm>
                <a:off x="82502" y="0"/>
                <a:ext cx="7717500" cy="572700"/>
              </a:xfrm>
              <a:prstGeom prst="rect">
                <a:avLst/>
              </a:prstGeom>
              <a:blipFill>
                <a:blip r:embed="rId3"/>
                <a:stretch>
                  <a:fillRect b="-1064"/>
                </a:stretch>
              </a:blipFill>
            </p:spPr>
            <p:txBody>
              <a:bodyPr/>
              <a:lstStyle/>
              <a:p>
                <a:r>
                  <a:rPr lang="en-US">
                    <a:noFill/>
                  </a:rPr>
                  <a:t> </a:t>
                </a:r>
              </a:p>
            </p:txBody>
          </p:sp>
        </mc:Fallback>
      </mc:AlternateContent>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6E50F1-5A1B-FBDD-F0AB-75ED3909DEAC}"/>
                  </a:ext>
                </a:extLst>
              </p:cNvPr>
              <p:cNvSpPr txBox="1"/>
              <p:nvPr/>
            </p:nvSpPr>
            <p:spPr>
              <a:xfrm>
                <a:off x="834961" y="978044"/>
                <a:ext cx="7474078" cy="3187411"/>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q"/>
                </a:pPr>
                <a:r>
                  <a:rPr lang="en-US" sz="1800"/>
                  <a:t>Unigram:</a:t>
                </a:r>
              </a:p>
              <a:p>
                <a:pPr>
                  <a:lnSpc>
                    <a:spcPct val="150000"/>
                  </a:lnSpc>
                  <a:buClr>
                    <a:schemeClr val="accent1"/>
                  </a:buCl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e>
                      </m:d>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e>
                      </m:nary>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oMath>
                  </m:oMathPara>
                </a14:m>
                <a:endParaRPr lang="en-US" sz="1800"/>
              </a:p>
              <a:p>
                <a:pPr marL="285750" indent="-285750">
                  <a:lnSpc>
                    <a:spcPct val="150000"/>
                  </a:lnSpc>
                  <a:buClr>
                    <a:schemeClr val="accent1"/>
                  </a:buClr>
                  <a:buFont typeface="Wingdings" panose="05000000000000000000" pitchFamily="2" charset="2"/>
                  <a:buChar char="q"/>
                </a:pPr>
                <a:r>
                  <a:rPr lang="en-US" sz="1800"/>
                  <a:t>Bigram:</a:t>
                </a:r>
              </a:p>
              <a:p>
                <a:pPr>
                  <a:lnSpc>
                    <a:spcPct val="150000"/>
                  </a:lnSpc>
                  <a:buClr>
                    <a:schemeClr val="accent1"/>
                  </a:buCl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e>
                      </m:d>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e>
                      </m:nary>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oMath>
                  </m:oMathPara>
                </a14:m>
                <a:endParaRPr lang="en-US" sz="1800"/>
              </a:p>
            </p:txBody>
          </p:sp>
        </mc:Choice>
        <mc:Fallback xmlns="">
          <p:sp>
            <p:nvSpPr>
              <p:cNvPr id="2" name="TextBox 1">
                <a:extLst>
                  <a:ext uri="{FF2B5EF4-FFF2-40B4-BE49-F238E27FC236}">
                    <a16:creationId xmlns:a16="http://schemas.microsoft.com/office/drawing/2014/main" id="{926E50F1-5A1B-FBDD-F0AB-75ED3909DEAC}"/>
                  </a:ext>
                </a:extLst>
              </p:cNvPr>
              <p:cNvSpPr txBox="1">
                <a:spLocks noRot="1" noChangeAspect="1" noMove="1" noResize="1" noEditPoints="1" noAdjustHandles="1" noChangeArrowheads="1" noChangeShapeType="1" noTextEdit="1"/>
              </p:cNvSpPr>
              <p:nvPr/>
            </p:nvSpPr>
            <p:spPr>
              <a:xfrm>
                <a:off x="834961" y="978044"/>
                <a:ext cx="7474078" cy="3187411"/>
              </a:xfrm>
              <a:prstGeom prst="rect">
                <a:avLst/>
              </a:prstGeom>
              <a:blipFill>
                <a:blip r:embed="rId5"/>
                <a:stretch>
                  <a:fillRect l="-57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462BE1-6E43-3BFD-0E67-90F2F1369E2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42</a:t>
            </a:r>
          </a:p>
        </p:txBody>
      </p:sp>
    </p:spTree>
    <p:extLst>
      <p:ext uri="{BB962C8B-B14F-4D97-AF65-F5344CB8AC3E}">
        <p14:creationId xmlns:p14="http://schemas.microsoft.com/office/powerpoint/2010/main" val="231472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5" name="Picture 4">
            <a:extLst>
              <a:ext uri="{FF2B5EF4-FFF2-40B4-BE49-F238E27FC236}">
                <a16:creationId xmlns:a16="http://schemas.microsoft.com/office/drawing/2014/main" id="{1CB29AED-B03B-C910-34F5-1C5858262731}"/>
              </a:ext>
            </a:extLst>
          </p:cNvPr>
          <p:cNvPicPr>
            <a:picLocks noChangeAspect="1"/>
          </p:cNvPicPr>
          <p:nvPr/>
        </p:nvPicPr>
        <p:blipFill rotWithShape="1">
          <a:blip r:embed="rId3"/>
          <a:srcRect r="62174" b="-8003"/>
          <a:stretch/>
        </p:blipFill>
        <p:spPr>
          <a:xfrm>
            <a:off x="963499" y="189957"/>
            <a:ext cx="2962233" cy="3324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02A29D-0D77-7D0E-AE32-A0A14F5878CB}"/>
                  </a:ext>
                </a:extLst>
              </p:cNvPr>
              <p:cNvSpPr txBox="1"/>
              <p:nvPr/>
            </p:nvSpPr>
            <p:spPr>
              <a:xfrm>
                <a:off x="547930" y="153033"/>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𝑞</m:t>
                      </m:r>
                    </m:oMath>
                  </m:oMathPara>
                </a14:m>
                <a:endParaRPr lang="en-US" sz="1800"/>
              </a:p>
            </p:txBody>
          </p:sp>
        </mc:Choice>
        <mc:Fallback xmlns="">
          <p:sp>
            <p:nvSpPr>
              <p:cNvPr id="6" name="TextBox 5">
                <a:extLst>
                  <a:ext uri="{FF2B5EF4-FFF2-40B4-BE49-F238E27FC236}">
                    <a16:creationId xmlns:a16="http://schemas.microsoft.com/office/drawing/2014/main" id="{EF02A29D-0D77-7D0E-AE32-A0A14F5878CB}"/>
                  </a:ext>
                </a:extLst>
              </p:cNvPr>
              <p:cNvSpPr txBox="1">
                <a:spLocks noRot="1" noChangeAspect="1" noMove="1" noResize="1" noEditPoints="1" noAdjustHandles="1" noChangeArrowheads="1" noChangeShapeType="1" noTextEdit="1"/>
              </p:cNvSpPr>
              <p:nvPr/>
            </p:nvSpPr>
            <p:spPr>
              <a:xfrm>
                <a:off x="547930" y="153033"/>
                <a:ext cx="378135" cy="369332"/>
              </a:xfrm>
              <a:prstGeom prst="rect">
                <a:avLst/>
              </a:prstGeom>
              <a:blipFill>
                <a:blip r:embed="rId4"/>
                <a:stretch>
                  <a:fillRect b="-8197"/>
                </a:stretch>
              </a:blipFill>
            </p:spPr>
            <p:txBody>
              <a:bodyPr/>
              <a:lstStyle/>
              <a:p>
                <a:r>
                  <a:rPr lang="en-US">
                    <a:noFill/>
                  </a:rPr>
                  <a:t> </a:t>
                </a:r>
              </a:p>
            </p:txBody>
          </p:sp>
        </mc:Fallback>
      </mc:AlternateContent>
      <p:graphicFrame>
        <p:nvGraphicFramePr>
          <p:cNvPr id="10" name="Table 4">
            <a:extLst>
              <a:ext uri="{FF2B5EF4-FFF2-40B4-BE49-F238E27FC236}">
                <a16:creationId xmlns:a16="http://schemas.microsoft.com/office/drawing/2014/main" id="{655ADC52-B281-EFD0-4B53-7966A9F8CCA9}"/>
              </a:ext>
            </a:extLst>
          </p:cNvPr>
          <p:cNvGraphicFramePr>
            <a:graphicFrameLocks noGrp="1"/>
          </p:cNvGraphicFramePr>
          <p:nvPr>
            <p:extLst>
              <p:ext uri="{D42A27DB-BD31-4B8C-83A1-F6EECF244321}">
                <p14:modId xmlns:p14="http://schemas.microsoft.com/office/powerpoint/2010/main" val="4017769926"/>
              </p:ext>
            </p:extLst>
          </p:nvPr>
        </p:nvGraphicFramePr>
        <p:xfrm>
          <a:off x="85742" y="730528"/>
          <a:ext cx="1261257" cy="2293656"/>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extLst>
                  <a:ext uri="{0D108BD9-81ED-4DB2-BD59-A6C34878D82A}">
                    <a16:rowId xmlns:a16="http://schemas.microsoft.com/office/drawing/2014/main" val="3344020515"/>
                  </a:ext>
                </a:extLst>
              </a:tr>
              <a:tr h="382276">
                <a:tc>
                  <a:txBody>
                    <a:bodyPr/>
                    <a:lstStyle/>
                    <a:p>
                      <a:pPr algn="ctr"/>
                      <a:r>
                        <a:rPr lang="en-US">
                          <a:latin typeface="Arial" panose="020B0604020202020204" pitchFamily="34" charset="0"/>
                          <a:cs typeface="Arial" panose="020B0604020202020204" pitchFamily="34" charset="0"/>
                        </a:rPr>
                        <a:t>design</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factor</a:t>
                      </a:r>
                    </a:p>
                  </a:txBody>
                  <a:tcPr/>
                </a:tc>
                <a:extLst>
                  <a:ext uri="{0D108BD9-81ED-4DB2-BD59-A6C34878D82A}">
                    <a16:rowId xmlns:a16="http://schemas.microsoft.com/office/drawing/2014/main" val="988817208"/>
                  </a:ext>
                </a:extLst>
              </a:tr>
              <a:tr h="382276">
                <a:tc>
                  <a:txBody>
                    <a:bodyPr/>
                    <a:lstStyle/>
                    <a:p>
                      <a:pPr algn="ctr"/>
                      <a:r>
                        <a:rPr lang="en-US">
                          <a:latin typeface="Arial" panose="020B0604020202020204" pitchFamily="34" charset="0"/>
                          <a:cs typeface="Arial" panose="020B0604020202020204" pitchFamily="34" charset="0"/>
                        </a:rPr>
                        <a:t>use </a:t>
                      </a:r>
                    </a:p>
                  </a:txBody>
                  <a:tcPr/>
                </a:tc>
                <a:extLst>
                  <a:ext uri="{0D108BD9-81ED-4DB2-BD59-A6C34878D82A}">
                    <a16:rowId xmlns:a16="http://schemas.microsoft.com/office/drawing/2014/main" val="4215016609"/>
                  </a:ext>
                </a:extLst>
              </a:tr>
              <a:tr h="382276">
                <a:tc>
                  <a:txBody>
                    <a:bodyPr/>
                    <a:lstStyle/>
                    <a:p>
                      <a:pPr algn="ctr"/>
                      <a:r>
                        <a:rPr lang="en-US">
                          <a:latin typeface="Arial" panose="020B0604020202020204" pitchFamily="34" charset="0"/>
                          <a:cs typeface="Arial" panose="020B0604020202020204" pitchFamily="34" charset="0"/>
                        </a:rPr>
                        <a:t>&lt;s&gt;</a:t>
                      </a:r>
                    </a:p>
                  </a:txBody>
                  <a:tcPr/>
                </a:tc>
                <a:extLst>
                  <a:ext uri="{0D108BD9-81ED-4DB2-BD59-A6C34878D82A}">
                    <a16:rowId xmlns:a16="http://schemas.microsoft.com/office/drawing/2014/main" val="4010808394"/>
                  </a:ext>
                </a:extLst>
              </a:tr>
            </a:tbl>
          </a:graphicData>
        </a:graphic>
      </p:graphicFrame>
      <mc:AlternateContent xmlns:mc="http://schemas.openxmlformats.org/markup-compatibility/2006" xmlns:a14="http://schemas.microsoft.com/office/drawing/2010/main">
        <mc:Choice Requires="a14">
          <p:graphicFrame>
            <p:nvGraphicFramePr>
              <p:cNvPr id="13" name="Table 4">
                <a:extLst>
                  <a:ext uri="{FF2B5EF4-FFF2-40B4-BE49-F238E27FC236}">
                    <a16:creationId xmlns:a16="http://schemas.microsoft.com/office/drawing/2014/main" id="{210ABD1D-C3F7-6744-B6F5-883FAA58DFB2}"/>
                  </a:ext>
                </a:extLst>
              </p:cNvPr>
              <p:cNvGraphicFramePr>
                <a:graphicFrameLocks noGrp="1"/>
              </p:cNvGraphicFramePr>
              <p:nvPr>
                <p:extLst>
                  <p:ext uri="{D42A27DB-BD31-4B8C-83A1-F6EECF244321}">
                    <p14:modId xmlns:p14="http://schemas.microsoft.com/office/powerpoint/2010/main" val="3443851657"/>
                  </p:ext>
                </p:extLst>
              </p:nvPr>
            </p:nvGraphicFramePr>
            <p:xfrm>
              <a:off x="1834529" y="1028098"/>
              <a:ext cx="7213220" cy="1485156"/>
            </p:xfrm>
            <a:graphic>
              <a:graphicData uri="http://schemas.openxmlformats.org/drawingml/2006/table">
                <a:tbl>
                  <a:tblPr firstRow="1" bandRow="1">
                    <a:tableStyleId>{69012ECD-51FC-41F1-AA8D-1B2483CD663E}</a:tableStyleId>
                  </a:tblPr>
                  <a:tblGrid>
                    <a:gridCol w="756415">
                      <a:extLst>
                        <a:ext uri="{9D8B030D-6E8A-4147-A177-3AD203B41FA5}">
                          <a16:colId xmlns:a16="http://schemas.microsoft.com/office/drawing/2014/main" val="1870253196"/>
                        </a:ext>
                      </a:extLst>
                    </a:gridCol>
                    <a:gridCol w="6115332">
                      <a:extLst>
                        <a:ext uri="{9D8B030D-6E8A-4147-A177-3AD203B41FA5}">
                          <a16:colId xmlns:a16="http://schemas.microsoft.com/office/drawing/2014/main" val="612247006"/>
                        </a:ext>
                      </a:extLst>
                    </a:gridCol>
                    <a:gridCol w="341473">
                      <a:extLst>
                        <a:ext uri="{9D8B030D-6E8A-4147-A177-3AD203B41FA5}">
                          <a16:colId xmlns:a16="http://schemas.microsoft.com/office/drawing/2014/main" val="817595934"/>
                        </a:ext>
                      </a:extLst>
                    </a:gridCol>
                  </a:tblGrid>
                  <a:tr h="382276">
                    <a:tc>
                      <a:txBody>
                        <a:bodyPr/>
                        <a:lstStyle/>
                        <a:p>
                          <a:pPr algn="ctr"/>
                          <a:r>
                            <a:rPr lang="en-US" err="1">
                              <a:latin typeface="Arial" panose="020B0604020202020204" pitchFamily="34" charset="0"/>
                              <a:cs typeface="Arial" panose="020B0604020202020204" pitchFamily="34" charset="0"/>
                            </a:rPr>
                            <a:t>DocID</a:t>
                          </a:r>
                          <a:endParaRPr lang="en-US">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𝑞</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𝑑</m:t>
                                        </m:r>
                                      </m:sub>
                                    </m:sSub>
                                  </m:e>
                                </m:d>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1</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oMath>
                            </m:oMathPara>
                          </a14:m>
                          <a:endParaRPr lang="en-US" dirty="0">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2</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oMath>
                            </m:oMathPara>
                          </a14:m>
                          <a:endParaRPr lang="en-US" dirty="0">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474872106"/>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3</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oMath>
                            </m:oMathPara>
                          </a14:m>
                          <a:endParaRPr lang="en-US" dirty="0">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13" name="Table 4">
                <a:extLst>
                  <a:ext uri="{FF2B5EF4-FFF2-40B4-BE49-F238E27FC236}">
                    <a16:creationId xmlns:a16="http://schemas.microsoft.com/office/drawing/2014/main" id="{210ABD1D-C3F7-6744-B6F5-883FAA58DFB2}"/>
                  </a:ext>
                </a:extLst>
              </p:cNvPr>
              <p:cNvGraphicFramePr>
                <a:graphicFrameLocks noGrp="1"/>
              </p:cNvGraphicFramePr>
              <p:nvPr>
                <p:extLst>
                  <p:ext uri="{D42A27DB-BD31-4B8C-83A1-F6EECF244321}">
                    <p14:modId xmlns:p14="http://schemas.microsoft.com/office/powerpoint/2010/main" val="3443851657"/>
                  </p:ext>
                </p:extLst>
              </p:nvPr>
            </p:nvGraphicFramePr>
            <p:xfrm>
              <a:off x="1834529" y="1028098"/>
              <a:ext cx="7213220" cy="1485156"/>
            </p:xfrm>
            <a:graphic>
              <a:graphicData uri="http://schemas.openxmlformats.org/drawingml/2006/table">
                <a:tbl>
                  <a:tblPr firstRow="1" bandRow="1">
                    <a:tableStyleId>{69012ECD-51FC-41F1-AA8D-1B2483CD663E}</a:tableStyleId>
                  </a:tblPr>
                  <a:tblGrid>
                    <a:gridCol w="756415">
                      <a:extLst>
                        <a:ext uri="{9D8B030D-6E8A-4147-A177-3AD203B41FA5}">
                          <a16:colId xmlns:a16="http://schemas.microsoft.com/office/drawing/2014/main" val="1870253196"/>
                        </a:ext>
                      </a:extLst>
                    </a:gridCol>
                    <a:gridCol w="6115332">
                      <a:extLst>
                        <a:ext uri="{9D8B030D-6E8A-4147-A177-3AD203B41FA5}">
                          <a16:colId xmlns:a16="http://schemas.microsoft.com/office/drawing/2014/main" val="612247006"/>
                        </a:ext>
                      </a:extLst>
                    </a:gridCol>
                    <a:gridCol w="341473">
                      <a:extLst>
                        <a:ext uri="{9D8B030D-6E8A-4147-A177-3AD203B41FA5}">
                          <a16:colId xmlns:a16="http://schemas.microsoft.com/office/drawing/2014/main" val="817595934"/>
                        </a:ext>
                      </a:extLst>
                    </a:gridCol>
                  </a:tblGrid>
                  <a:tr h="382276">
                    <a:tc>
                      <a:txBody>
                        <a:bodyPr/>
                        <a:lstStyle/>
                        <a:p>
                          <a:pPr algn="ctr"/>
                          <a:r>
                            <a:rPr lang="en-US" err="1">
                              <a:latin typeface="Arial" panose="020B0604020202020204" pitchFamily="34" charset="0"/>
                              <a:cs typeface="Arial" panose="020B0604020202020204" pitchFamily="34" charset="0"/>
                            </a:rPr>
                            <a:t>DocID</a:t>
                          </a:r>
                          <a:endParaRPr lang="en-US">
                            <a:latin typeface="Arial" panose="020B0604020202020204" pitchFamily="34" charset="0"/>
                            <a:cs typeface="Arial" panose="020B0604020202020204" pitchFamily="34" charset="0"/>
                          </a:endParaRPr>
                        </a:p>
                      </a:txBody>
                      <a:tcPr/>
                    </a:tc>
                    <a:tc>
                      <a:txBody>
                        <a:bodyPr/>
                        <a:lstStyle/>
                        <a:p>
                          <a:endParaRPr lang="en-US"/>
                        </a:p>
                      </a:txBody>
                      <a:tcPr>
                        <a:blipFill>
                          <a:blip r:embed="rId5"/>
                          <a:stretch>
                            <a:fillRect l="-12338" t="-1587" r="-5672" b="-290476"/>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38328">
                    <a:tc>
                      <a:txBody>
                        <a:bodyPr/>
                        <a:lstStyle/>
                        <a:p>
                          <a:endParaRPr lang="en-US"/>
                        </a:p>
                      </a:txBody>
                      <a:tcPr>
                        <a:blipFill>
                          <a:blip r:embed="rId5"/>
                          <a:stretch>
                            <a:fillRect t="-114286" r="-856452" b="-226786"/>
                          </a:stretch>
                        </a:blipFill>
                      </a:tcPr>
                    </a:tc>
                    <a:tc gridSpan="2">
                      <a:txBody>
                        <a:bodyPr/>
                        <a:lstStyle/>
                        <a:p>
                          <a:endParaRPr lang="en-US"/>
                        </a:p>
                      </a:txBody>
                      <a:tcPr>
                        <a:blipFill>
                          <a:blip r:embed="rId5"/>
                          <a:stretch>
                            <a:fillRect l="-11687" t="-114286" r="-94" b="-226786"/>
                          </a:stretch>
                        </a:blipFill>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endParaRPr lang="en-US"/>
                        </a:p>
                      </a:txBody>
                      <a:tcPr>
                        <a:blipFill>
                          <a:blip r:embed="rId5"/>
                          <a:stretch>
                            <a:fillRect t="-190476" r="-856452" b="-101587"/>
                          </a:stretch>
                        </a:blipFill>
                      </a:tcPr>
                    </a:tc>
                    <a:tc gridSpan="2">
                      <a:txBody>
                        <a:bodyPr/>
                        <a:lstStyle/>
                        <a:p>
                          <a:endParaRPr lang="en-US"/>
                        </a:p>
                      </a:txBody>
                      <a:tcPr>
                        <a:blipFill>
                          <a:blip r:embed="rId5"/>
                          <a:stretch>
                            <a:fillRect l="-11687" t="-190476" r="-94" b="-101587"/>
                          </a:stretch>
                        </a:blipFill>
                      </a:tcPr>
                    </a:tc>
                    <a:tc hMerge="1">
                      <a:txBody>
                        <a:bodyPr/>
                        <a:lstStyle/>
                        <a:p>
                          <a:endParaRPr lang="en-US"/>
                        </a:p>
                      </a:txBody>
                      <a:tcPr/>
                    </a:tc>
                    <a:extLst>
                      <a:ext uri="{0D108BD9-81ED-4DB2-BD59-A6C34878D82A}">
                        <a16:rowId xmlns:a16="http://schemas.microsoft.com/office/drawing/2014/main" val="474872106"/>
                      </a:ext>
                    </a:extLst>
                  </a:tr>
                  <a:tr h="382276">
                    <a:tc>
                      <a:txBody>
                        <a:bodyPr/>
                        <a:lstStyle/>
                        <a:p>
                          <a:endParaRPr lang="en-US"/>
                        </a:p>
                      </a:txBody>
                      <a:tcPr>
                        <a:blipFill>
                          <a:blip r:embed="rId5"/>
                          <a:stretch>
                            <a:fillRect t="-290476" r="-856452" b="-1587"/>
                          </a:stretch>
                        </a:blipFill>
                      </a:tcPr>
                    </a:tc>
                    <a:tc gridSpan="2">
                      <a:txBody>
                        <a:bodyPr/>
                        <a:lstStyle/>
                        <a:p>
                          <a:endParaRPr lang="en-US"/>
                        </a:p>
                      </a:txBody>
                      <a:tcPr>
                        <a:blipFill>
                          <a:blip r:embed="rId5"/>
                          <a:stretch>
                            <a:fillRect l="-11687" t="-290476" r="-94" b="-1587"/>
                          </a:stretch>
                        </a:blipFill>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579434D7-E3CD-EA81-1614-426B248AB527}"/>
                  </a:ext>
                </a:extLst>
              </p:cNvPr>
              <p:cNvGraphicFramePr>
                <a:graphicFrameLocks noGrp="1"/>
              </p:cNvGraphicFramePr>
              <p:nvPr>
                <p:extLst>
                  <p:ext uri="{D42A27DB-BD31-4B8C-83A1-F6EECF244321}">
                    <p14:modId xmlns:p14="http://schemas.microsoft.com/office/powerpoint/2010/main" val="421407085"/>
                  </p:ext>
                </p:extLst>
              </p:nvPr>
            </p:nvGraphicFramePr>
            <p:xfrm>
              <a:off x="4810510" y="3233971"/>
              <a:ext cx="1261257" cy="1529104"/>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Ranking</a:t>
                          </a:r>
                        </a:p>
                      </a:txBody>
                      <a:tcPr/>
                    </a:tc>
                    <a:extLst>
                      <a:ext uri="{0D108BD9-81ED-4DB2-BD59-A6C34878D82A}">
                        <a16:rowId xmlns:a16="http://schemas.microsoft.com/office/drawing/2014/main" val="3453620921"/>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3</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020515"/>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1</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02612943"/>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2</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817208"/>
                      </a:ext>
                    </a:extLst>
                  </a:tr>
                </a:tbl>
              </a:graphicData>
            </a:graphic>
          </p:graphicFrame>
        </mc:Choice>
        <mc:Fallback xmlns="">
          <p:graphicFrame>
            <p:nvGraphicFramePr>
              <p:cNvPr id="15" name="Table 4">
                <a:extLst>
                  <a:ext uri="{FF2B5EF4-FFF2-40B4-BE49-F238E27FC236}">
                    <a16:creationId xmlns:a16="http://schemas.microsoft.com/office/drawing/2014/main" id="{579434D7-E3CD-EA81-1614-426B248AB527}"/>
                  </a:ext>
                </a:extLst>
              </p:cNvPr>
              <p:cNvGraphicFramePr>
                <a:graphicFrameLocks noGrp="1"/>
              </p:cNvGraphicFramePr>
              <p:nvPr>
                <p:extLst>
                  <p:ext uri="{D42A27DB-BD31-4B8C-83A1-F6EECF244321}">
                    <p14:modId xmlns:p14="http://schemas.microsoft.com/office/powerpoint/2010/main" val="421407085"/>
                  </p:ext>
                </p:extLst>
              </p:nvPr>
            </p:nvGraphicFramePr>
            <p:xfrm>
              <a:off x="4810510" y="3233971"/>
              <a:ext cx="1261257" cy="1529104"/>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Ranking</a:t>
                          </a:r>
                        </a:p>
                      </a:txBody>
                      <a:tcPr/>
                    </a:tc>
                    <a:extLst>
                      <a:ext uri="{0D108BD9-81ED-4DB2-BD59-A6C34878D82A}">
                        <a16:rowId xmlns:a16="http://schemas.microsoft.com/office/drawing/2014/main" val="3453620921"/>
                      </a:ext>
                    </a:extLst>
                  </a:tr>
                  <a:tr h="382276">
                    <a:tc>
                      <a:txBody>
                        <a:bodyPr/>
                        <a:lstStyle/>
                        <a:p>
                          <a:endParaRPr lang="en-US"/>
                        </a:p>
                      </a:txBody>
                      <a:tcPr>
                        <a:blipFill>
                          <a:blip r:embed="rId6"/>
                          <a:stretch>
                            <a:fillRect l="-481" t="-101587" r="-481" b="-201587"/>
                          </a:stretch>
                        </a:blipFill>
                      </a:tcPr>
                    </a:tc>
                    <a:extLst>
                      <a:ext uri="{0D108BD9-81ED-4DB2-BD59-A6C34878D82A}">
                        <a16:rowId xmlns:a16="http://schemas.microsoft.com/office/drawing/2014/main" val="3344020515"/>
                      </a:ext>
                    </a:extLst>
                  </a:tr>
                  <a:tr h="382276">
                    <a:tc>
                      <a:txBody>
                        <a:bodyPr/>
                        <a:lstStyle/>
                        <a:p>
                          <a:endParaRPr lang="en-US"/>
                        </a:p>
                      </a:txBody>
                      <a:tcPr>
                        <a:blipFill>
                          <a:blip r:embed="rId6"/>
                          <a:stretch>
                            <a:fillRect l="-481" t="-201587" r="-481" b="-101587"/>
                          </a:stretch>
                        </a:blipFill>
                      </a:tcPr>
                    </a:tc>
                    <a:extLst>
                      <a:ext uri="{0D108BD9-81ED-4DB2-BD59-A6C34878D82A}">
                        <a16:rowId xmlns:a16="http://schemas.microsoft.com/office/drawing/2014/main" val="3702612943"/>
                      </a:ext>
                    </a:extLst>
                  </a:tr>
                  <a:tr h="382276">
                    <a:tc>
                      <a:txBody>
                        <a:bodyPr/>
                        <a:lstStyle/>
                        <a:p>
                          <a:endParaRPr lang="en-US"/>
                        </a:p>
                      </a:txBody>
                      <a:tcPr>
                        <a:blipFill>
                          <a:blip r:embed="rId6"/>
                          <a:stretch>
                            <a:fillRect l="-481" t="-301587" r="-481" b="-1587"/>
                          </a:stretch>
                        </a:blipFill>
                      </a:tcPr>
                    </a:tc>
                    <a:extLst>
                      <a:ext uri="{0D108BD9-81ED-4DB2-BD59-A6C34878D82A}">
                        <a16:rowId xmlns:a16="http://schemas.microsoft.com/office/drawing/2014/main" val="988817208"/>
                      </a:ext>
                    </a:extLst>
                  </a:tr>
                </a:tbl>
              </a:graphicData>
            </a:graphic>
          </p:graphicFrame>
        </mc:Fallback>
      </mc:AlternateContent>
      <p:sp>
        <p:nvSpPr>
          <p:cNvPr id="16" name="Arrow: Right 15">
            <a:extLst>
              <a:ext uri="{FF2B5EF4-FFF2-40B4-BE49-F238E27FC236}">
                <a16:creationId xmlns:a16="http://schemas.microsoft.com/office/drawing/2014/main" id="{897145DA-0465-9BE1-8A3D-2B8F9838CCE1}"/>
              </a:ext>
            </a:extLst>
          </p:cNvPr>
          <p:cNvSpPr/>
          <p:nvPr/>
        </p:nvSpPr>
        <p:spPr>
          <a:xfrm>
            <a:off x="1414300" y="1746942"/>
            <a:ext cx="352928"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80CE2CA-66D3-A2B5-023C-4FDAA0E462E0}"/>
              </a:ext>
            </a:extLst>
          </p:cNvPr>
          <p:cNvSpPr/>
          <p:nvPr/>
        </p:nvSpPr>
        <p:spPr>
          <a:xfrm rot="5400000">
            <a:off x="5216377" y="2743199"/>
            <a:ext cx="449520"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51A650-FD8A-252F-4E97-051C60897FA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43</a:t>
            </a:r>
          </a:p>
        </p:txBody>
      </p:sp>
    </p:spTree>
    <p:extLst>
      <p:ext uri="{BB962C8B-B14F-4D97-AF65-F5344CB8AC3E}">
        <p14:creationId xmlns:p14="http://schemas.microsoft.com/office/powerpoint/2010/main" val="20997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Quá trình xử lý</a:t>
            </a:r>
            <a:endParaRPr dirty="0">
              <a:solidFill>
                <a:schemeClr val="dk1"/>
              </a:solidFill>
            </a:endParaRPr>
          </a:p>
        </p:txBody>
      </p:sp>
      <p:sp>
        <p:nvSpPr>
          <p:cNvPr id="2" name="TextBox 1">
            <a:extLst>
              <a:ext uri="{FF2B5EF4-FFF2-40B4-BE49-F238E27FC236}">
                <a16:creationId xmlns:a16="http://schemas.microsoft.com/office/drawing/2014/main" id="{161C5E7D-4D44-E76F-2A45-05DDBD3BE23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44</a:t>
            </a:r>
          </a:p>
        </p:txBody>
      </p:sp>
      <p:grpSp>
        <p:nvGrpSpPr>
          <p:cNvPr id="4" name="Group 3">
            <a:extLst>
              <a:ext uri="{FF2B5EF4-FFF2-40B4-BE49-F238E27FC236}">
                <a16:creationId xmlns:a16="http://schemas.microsoft.com/office/drawing/2014/main" id="{76D772CA-10C6-2936-72A3-4D9BEC61677F}"/>
              </a:ext>
            </a:extLst>
          </p:cNvPr>
          <p:cNvGrpSpPr/>
          <p:nvPr/>
        </p:nvGrpSpPr>
        <p:grpSpPr>
          <a:xfrm>
            <a:off x="723900" y="369990"/>
            <a:ext cx="7722369" cy="3682897"/>
            <a:chOff x="723900" y="369990"/>
            <a:chExt cx="7722369" cy="3682897"/>
          </a:xfrm>
        </p:grpSpPr>
        <p:pic>
          <p:nvPicPr>
            <p:cNvPr id="12" name="Picture 11" descr="A picture containing text, screenshot, font, number&#10;&#10;Description automatically generated">
              <a:extLst>
                <a:ext uri="{FF2B5EF4-FFF2-40B4-BE49-F238E27FC236}">
                  <a16:creationId xmlns:a16="http://schemas.microsoft.com/office/drawing/2014/main" id="{DC04E0AA-AF8F-0D1E-A720-78A6DDC5B232}"/>
                </a:ext>
              </a:extLst>
            </p:cNvPr>
            <p:cNvPicPr>
              <a:picLocks noChangeAspect="1"/>
            </p:cNvPicPr>
            <p:nvPr/>
          </p:nvPicPr>
          <p:blipFill>
            <a:blip r:embed="rId3"/>
            <a:stretch>
              <a:fillRect/>
            </a:stretch>
          </p:blipFill>
          <p:spPr>
            <a:xfrm>
              <a:off x="723900" y="1090612"/>
              <a:ext cx="7696200" cy="2962275"/>
            </a:xfrm>
            <a:prstGeom prst="rect">
              <a:avLst/>
            </a:prstGeom>
          </p:spPr>
        </p:pic>
        <p:grpSp>
          <p:nvGrpSpPr>
            <p:cNvPr id="8" name="Group 7">
              <a:extLst>
                <a:ext uri="{FF2B5EF4-FFF2-40B4-BE49-F238E27FC236}">
                  <a16:creationId xmlns:a16="http://schemas.microsoft.com/office/drawing/2014/main" id="{CCB7CB22-BEA0-BC44-3BC0-3F0ACA8F1E5A}"/>
                </a:ext>
              </a:extLst>
            </p:cNvPr>
            <p:cNvGrpSpPr/>
            <p:nvPr/>
          </p:nvGrpSpPr>
          <p:grpSpPr>
            <a:xfrm>
              <a:off x="7153734" y="369990"/>
              <a:ext cx="1292535" cy="720622"/>
              <a:chOff x="7153734" y="369990"/>
              <a:chExt cx="1292535" cy="720622"/>
            </a:xfrm>
          </p:grpSpPr>
          <p:sp>
            <p:nvSpPr>
              <p:cNvPr id="3" name="TextBox 2">
                <a:extLst>
                  <a:ext uri="{FF2B5EF4-FFF2-40B4-BE49-F238E27FC236}">
                    <a16:creationId xmlns:a16="http://schemas.microsoft.com/office/drawing/2014/main" id="{93883586-5A74-2D02-B554-D3D5ACF3278F}"/>
                  </a:ext>
                </a:extLst>
              </p:cNvPr>
              <p:cNvSpPr txBox="1"/>
              <p:nvPr/>
            </p:nvSpPr>
            <p:spPr>
              <a:xfrm>
                <a:off x="7153734" y="369990"/>
                <a:ext cx="1292535" cy="307777"/>
              </a:xfrm>
              <a:prstGeom prst="rect">
                <a:avLst/>
              </a:prstGeom>
              <a:noFill/>
            </p:spPr>
            <p:txBody>
              <a:bodyPr wrap="square" rtlCol="0">
                <a:spAutoFit/>
              </a:bodyPr>
              <a:lstStyle/>
              <a:p>
                <a:pPr algn="ctr"/>
                <a:r>
                  <a:rPr lang="en-US" b="1">
                    <a:solidFill>
                      <a:schemeClr val="bg2">
                        <a:lumMod val="75000"/>
                      </a:schemeClr>
                    </a:solidFill>
                  </a:rPr>
                  <a:t>SMOOTHING</a:t>
                </a:r>
              </a:p>
            </p:txBody>
          </p:sp>
          <p:cxnSp>
            <p:nvCxnSpPr>
              <p:cNvPr id="7" name="Straight Arrow Connector 6">
                <a:extLst>
                  <a:ext uri="{FF2B5EF4-FFF2-40B4-BE49-F238E27FC236}">
                    <a16:creationId xmlns:a16="http://schemas.microsoft.com/office/drawing/2014/main" id="{798AB0BC-2922-444D-40E2-3D92F0B8F024}"/>
                  </a:ext>
                </a:extLst>
              </p:cNvPr>
              <p:cNvCxnSpPr>
                <a:stCxn id="3" idx="2"/>
              </p:cNvCxnSpPr>
              <p:nvPr/>
            </p:nvCxnSpPr>
            <p:spPr>
              <a:xfrm flipH="1">
                <a:off x="7800001" y="677767"/>
                <a:ext cx="1" cy="412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CC6E31-DDF6-391A-4197-177597814B0B}"/>
                </a:ext>
              </a:extLst>
            </p:cNvPr>
            <p:cNvGrpSpPr/>
            <p:nvPr/>
          </p:nvGrpSpPr>
          <p:grpSpPr>
            <a:xfrm>
              <a:off x="2213139" y="1665767"/>
              <a:ext cx="1529522" cy="871915"/>
              <a:chOff x="2213139" y="1665767"/>
              <a:chExt cx="1529522" cy="871915"/>
            </a:xfrm>
          </p:grpSpPr>
          <p:sp>
            <p:nvSpPr>
              <p:cNvPr id="10" name="TextBox 9">
                <a:extLst>
                  <a:ext uri="{FF2B5EF4-FFF2-40B4-BE49-F238E27FC236}">
                    <a16:creationId xmlns:a16="http://schemas.microsoft.com/office/drawing/2014/main" id="{F9764E7B-7EF7-CB8C-F24B-EDD8E3873E5D}"/>
                  </a:ext>
                </a:extLst>
              </p:cNvPr>
              <p:cNvSpPr txBox="1"/>
              <p:nvPr/>
            </p:nvSpPr>
            <p:spPr>
              <a:xfrm>
                <a:off x="2213139" y="1947836"/>
                <a:ext cx="1529522" cy="307777"/>
              </a:xfrm>
              <a:prstGeom prst="rect">
                <a:avLst/>
              </a:prstGeom>
              <a:noFill/>
            </p:spPr>
            <p:txBody>
              <a:bodyPr wrap="square" rtlCol="0">
                <a:spAutoFit/>
              </a:bodyPr>
              <a:lstStyle/>
              <a:p>
                <a:pPr algn="ctr"/>
                <a:r>
                  <a:rPr lang="en-US" b="1">
                    <a:solidFill>
                      <a:schemeClr val="bg2">
                        <a:lumMod val="75000"/>
                      </a:schemeClr>
                    </a:solidFill>
                  </a:rPr>
                  <a:t>&lt;s&gt; + seq + &lt;s&gt;</a:t>
                </a:r>
              </a:p>
            </p:txBody>
          </p:sp>
          <p:cxnSp>
            <p:nvCxnSpPr>
              <p:cNvPr id="11" name="Straight Arrow Connector 10">
                <a:extLst>
                  <a:ext uri="{FF2B5EF4-FFF2-40B4-BE49-F238E27FC236}">
                    <a16:creationId xmlns:a16="http://schemas.microsoft.com/office/drawing/2014/main" id="{D33E3C89-F69E-229B-872E-D4D139AC1766}"/>
                  </a:ext>
                </a:extLst>
              </p:cNvPr>
              <p:cNvCxnSpPr>
                <a:stCxn id="10" idx="0"/>
              </p:cNvCxnSpPr>
              <p:nvPr/>
            </p:nvCxnSpPr>
            <p:spPr>
              <a:xfrm flipV="1">
                <a:off x="2977900" y="1665767"/>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4BA08A9-8287-E1FF-3EF5-656B4C213057}"/>
                  </a:ext>
                </a:extLst>
              </p:cNvPr>
              <p:cNvCxnSpPr>
                <a:cxnSpLocks/>
                <a:stCxn id="10" idx="2"/>
              </p:cNvCxnSpPr>
              <p:nvPr/>
            </p:nvCxnSpPr>
            <p:spPr>
              <a:xfrm>
                <a:off x="2977900" y="2255613"/>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30463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Smoothing</a:t>
            </a:r>
            <a:endParaRPr>
              <a:solidFill>
                <a:schemeClr val="dk1"/>
              </a:solidFill>
            </a:endParaRPr>
          </a:p>
        </p:txBody>
      </p:sp>
      <p:grpSp>
        <p:nvGrpSpPr>
          <p:cNvPr id="2" name="Group 1">
            <a:extLst>
              <a:ext uri="{FF2B5EF4-FFF2-40B4-BE49-F238E27FC236}">
                <a16:creationId xmlns:a16="http://schemas.microsoft.com/office/drawing/2014/main" id="{706AF4E4-884E-3148-CCA5-EBF2B3E21161}"/>
              </a:ext>
            </a:extLst>
          </p:cNvPr>
          <p:cNvGrpSpPr/>
          <p:nvPr/>
        </p:nvGrpSpPr>
        <p:grpSpPr>
          <a:xfrm>
            <a:off x="-148322" y="1801954"/>
            <a:ext cx="2331463" cy="660425"/>
            <a:chOff x="191730" y="2339498"/>
            <a:chExt cx="2033556" cy="549963"/>
          </a:xfrm>
        </p:grpSpPr>
        <p:pic>
          <p:nvPicPr>
            <p:cNvPr id="3" name="Google Shape;2588;p56">
              <a:extLst>
                <a:ext uri="{FF2B5EF4-FFF2-40B4-BE49-F238E27FC236}">
                  <a16:creationId xmlns:a16="http://schemas.microsoft.com/office/drawing/2014/main" id="{2CE94DF2-A9AB-30F1-EBA6-F169794D45B6}"/>
                </a:ext>
              </a:extLst>
            </p:cNvPr>
            <p:cNvPicPr preferRelativeResize="0"/>
            <p:nvPr/>
          </p:nvPicPr>
          <p:blipFill>
            <a:blip r:embed="rId3">
              <a:alphaModFix/>
            </a:blip>
            <a:stretch>
              <a:fillRect/>
            </a:stretch>
          </p:blipFill>
          <p:spPr>
            <a:xfrm>
              <a:off x="191730" y="2339498"/>
              <a:ext cx="2033556" cy="549963"/>
            </a:xfrm>
            <a:prstGeom prst="rect">
              <a:avLst/>
            </a:prstGeom>
            <a:noFill/>
            <a:ln>
              <a:noFill/>
            </a:ln>
          </p:spPr>
        </p:pic>
        <p:sp>
          <p:nvSpPr>
            <p:cNvPr id="4" name="TextBox 3">
              <a:extLst>
                <a:ext uri="{FF2B5EF4-FFF2-40B4-BE49-F238E27FC236}">
                  <a16:creationId xmlns:a16="http://schemas.microsoft.com/office/drawing/2014/main" id="{7C6DEBE3-8136-409E-7B29-017EA73826DF}"/>
                </a:ext>
              </a:extLst>
            </p:cNvPr>
            <p:cNvSpPr txBox="1"/>
            <p:nvPr/>
          </p:nvSpPr>
          <p:spPr>
            <a:xfrm>
              <a:off x="409406" y="2471454"/>
              <a:ext cx="1598202" cy="280535"/>
            </a:xfrm>
            <a:prstGeom prst="rect">
              <a:avLst/>
            </a:prstGeom>
            <a:noFill/>
            <a:ln>
              <a:noFill/>
            </a:ln>
          </p:spPr>
          <p:txBody>
            <a:bodyPr wrap="square" rtlCol="0">
              <a:spAutoFit/>
            </a:bodyPr>
            <a:lstStyle/>
            <a:p>
              <a:r>
                <a:rPr lang="en-VN">
                  <a:solidFill>
                    <a:srgbClr val="9999FF"/>
                  </a:solidFill>
                  <a:latin typeface="+mj-lt"/>
                </a:rPr>
                <a:t>Laplace Smoothing</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40FA6B-DF3B-A551-C627-B9530CC71062}"/>
                  </a:ext>
                </a:extLst>
              </p:cNvPr>
              <p:cNvSpPr txBox="1"/>
              <p:nvPr/>
            </p:nvSpPr>
            <p:spPr>
              <a:xfrm>
                <a:off x="5530144" y="1834963"/>
                <a:ext cx="3316164"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i="1">
                                  <a:solidFill>
                                    <a:schemeClr val="tx1"/>
                                  </a:solidFill>
                                  <a:latin typeface="Cambria Math" panose="02040503050406030204" pitchFamily="18" charset="0"/>
                                  <a:ea typeface="Cambria Math" panose="02040503050406030204" pitchFamily="18" charset="0"/>
                                </a:rPr>
                              </m:ctrlPr>
                            </m:naryPr>
                            <m:sub>
                              <m:r>
                                <m:rPr>
                                  <m:brk m:alnAt="25"/>
                                </m:rPr>
                                <a:rPr lang="en-US" sz="1600" i="1">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=1</m:t>
                              </m:r>
                            </m:sub>
                            <m:sup>
                              <m:r>
                                <a:rPr lang="en-US" sz="1600" i="1">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dirty="0">
                  <a:solidFill>
                    <a:schemeClr val="tx1"/>
                  </a:solidFill>
                  <a:latin typeface="#9Slide03 Josefin Sans" pitchFamily="2" charset="77"/>
                </a:endParaRPr>
              </a:p>
            </p:txBody>
          </p:sp>
        </mc:Choice>
        <mc:Fallback xmlns="">
          <p:sp>
            <p:nvSpPr>
              <p:cNvPr id="9" name="TextBox 8">
                <a:extLst>
                  <a:ext uri="{FF2B5EF4-FFF2-40B4-BE49-F238E27FC236}">
                    <a16:creationId xmlns:a16="http://schemas.microsoft.com/office/drawing/2014/main" id="{FF40FA6B-DF3B-A551-C627-B9530CC71062}"/>
                  </a:ext>
                </a:extLst>
              </p:cNvPr>
              <p:cNvSpPr txBox="1">
                <a:spLocks noRot="1" noChangeAspect="1" noMove="1" noResize="1" noEditPoints="1" noAdjustHandles="1" noChangeArrowheads="1" noChangeShapeType="1" noTextEdit="1"/>
              </p:cNvSpPr>
              <p:nvPr/>
            </p:nvSpPr>
            <p:spPr>
              <a:xfrm>
                <a:off x="5530144" y="1834963"/>
                <a:ext cx="3316164" cy="627416"/>
              </a:xfrm>
              <a:prstGeom prst="rect">
                <a:avLst/>
              </a:prstGeom>
              <a:blipFill>
                <a:blip r:embed="rId4"/>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601097D-790E-6A73-4D1D-9BFA9DA646E5}"/>
              </a:ext>
            </a:extLst>
          </p:cNvPr>
          <p:cNvGrpSpPr/>
          <p:nvPr/>
        </p:nvGrpSpPr>
        <p:grpSpPr>
          <a:xfrm>
            <a:off x="2689451" y="870777"/>
            <a:ext cx="4921749" cy="2853035"/>
            <a:chOff x="3151155" y="1033326"/>
            <a:chExt cx="4921749" cy="2853035"/>
          </a:xfrm>
        </p:grpSpPr>
        <p:grpSp>
          <p:nvGrpSpPr>
            <p:cNvPr id="5" name="Group 4">
              <a:extLst>
                <a:ext uri="{FF2B5EF4-FFF2-40B4-BE49-F238E27FC236}">
                  <a16:creationId xmlns:a16="http://schemas.microsoft.com/office/drawing/2014/main" id="{1D78F428-E8A7-5A9D-9821-6A62F4E7D3DB}"/>
                </a:ext>
              </a:extLst>
            </p:cNvPr>
            <p:cNvGrpSpPr/>
            <p:nvPr/>
          </p:nvGrpSpPr>
          <p:grpSpPr>
            <a:xfrm>
              <a:off x="3151155" y="1033326"/>
              <a:ext cx="4921749" cy="578813"/>
              <a:chOff x="3151155" y="1033326"/>
              <a:chExt cx="4921749" cy="578813"/>
            </a:xfrm>
          </p:grpSpPr>
          <p:grpSp>
            <p:nvGrpSpPr>
              <p:cNvPr id="15" name="Group 14">
                <a:extLst>
                  <a:ext uri="{FF2B5EF4-FFF2-40B4-BE49-F238E27FC236}">
                    <a16:creationId xmlns:a16="http://schemas.microsoft.com/office/drawing/2014/main" id="{F275E4F9-97F1-9913-B206-629D1FEB9F67}"/>
                  </a:ext>
                </a:extLst>
              </p:cNvPr>
              <p:cNvGrpSpPr/>
              <p:nvPr/>
            </p:nvGrpSpPr>
            <p:grpSpPr>
              <a:xfrm>
                <a:off x="3151155" y="1059565"/>
                <a:ext cx="1716869" cy="552574"/>
                <a:chOff x="2755919" y="1174590"/>
                <a:chExt cx="1716869" cy="552574"/>
              </a:xfrm>
            </p:grpSpPr>
            <p:sp>
              <p:nvSpPr>
                <p:cNvPr id="19" name="Google Shape;173;p30">
                  <a:extLst>
                    <a:ext uri="{FF2B5EF4-FFF2-40B4-BE49-F238E27FC236}">
                      <a16:creationId xmlns:a16="http://schemas.microsoft.com/office/drawing/2014/main" id="{5D83436F-215B-AFCF-9F74-401015749CE4}"/>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20" name="Google Shape;173;p30">
                  <a:extLst>
                    <a:ext uri="{FF2B5EF4-FFF2-40B4-BE49-F238E27FC236}">
                      <a16:creationId xmlns:a16="http://schemas.microsoft.com/office/drawing/2014/main" id="{F7AC2B13-90C5-1DFC-D54A-6A38D82389F6}"/>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Unigram</a:t>
                  </a:r>
                  <a:endParaRPr sz="1800">
                    <a:latin typeface="+mj-lt"/>
                  </a:endParaRPr>
                </a:p>
              </p:txBody>
            </p:sp>
          </p:grpSp>
          <p:grpSp>
            <p:nvGrpSpPr>
              <p:cNvPr id="16" name="Group 15">
                <a:extLst>
                  <a:ext uri="{FF2B5EF4-FFF2-40B4-BE49-F238E27FC236}">
                    <a16:creationId xmlns:a16="http://schemas.microsoft.com/office/drawing/2014/main" id="{E998BFB2-9E96-2E0E-C0AB-74FBE97E78A3}"/>
                  </a:ext>
                </a:extLst>
              </p:cNvPr>
              <p:cNvGrpSpPr/>
              <p:nvPr/>
            </p:nvGrpSpPr>
            <p:grpSpPr>
              <a:xfrm>
                <a:off x="6356035" y="1033326"/>
                <a:ext cx="1716869" cy="565622"/>
                <a:chOff x="6256182" y="1105272"/>
                <a:chExt cx="1716869" cy="565622"/>
              </a:xfrm>
            </p:grpSpPr>
            <p:sp>
              <p:nvSpPr>
                <p:cNvPr id="17" name="Google Shape;173;p30">
                  <a:extLst>
                    <a:ext uri="{FF2B5EF4-FFF2-40B4-BE49-F238E27FC236}">
                      <a16:creationId xmlns:a16="http://schemas.microsoft.com/office/drawing/2014/main" id="{A9A8BB77-A629-B609-3910-1DE3E1E08291}"/>
                    </a:ext>
                  </a:extLst>
                </p:cNvPr>
                <p:cNvSpPr/>
                <p:nvPr/>
              </p:nvSpPr>
              <p:spPr>
                <a:xfrm>
                  <a:off x="6256182" y="1105272"/>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8" name="Google Shape;173;p30">
                  <a:extLst>
                    <a:ext uri="{FF2B5EF4-FFF2-40B4-BE49-F238E27FC236}">
                      <a16:creationId xmlns:a16="http://schemas.microsoft.com/office/drawing/2014/main" id="{7F244C0B-CF48-DB0B-5211-E0A1F4416263}"/>
                    </a:ext>
                  </a:extLst>
                </p:cNvPr>
                <p:cNvSpPr/>
                <p:nvPr/>
              </p:nvSpPr>
              <p:spPr>
                <a:xfrm>
                  <a:off x="6343608"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Bigram</a:t>
                  </a:r>
                  <a:endParaRPr sz="1800">
                    <a:latin typeface="+mj-lt"/>
                  </a:endParaRPr>
                </a:p>
              </p:txBody>
            </p:sp>
          </p:grpSp>
        </p:grpSp>
        <p:cxnSp>
          <p:nvCxnSpPr>
            <p:cNvPr id="14" name="Straight Connector 13">
              <a:extLst>
                <a:ext uri="{FF2B5EF4-FFF2-40B4-BE49-F238E27FC236}">
                  <a16:creationId xmlns:a16="http://schemas.microsoft.com/office/drawing/2014/main" id="{2E233E19-CF75-0BAE-ADAD-E1BB7F085423}"/>
                </a:ext>
              </a:extLst>
            </p:cNvPr>
            <p:cNvCxnSpPr/>
            <p:nvPr/>
          </p:nvCxnSpPr>
          <p:spPr>
            <a:xfrm>
              <a:off x="5635970" y="1449644"/>
              <a:ext cx="0" cy="24367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A391BF-7414-FE0D-4688-5AA86ECD255E}"/>
                  </a:ext>
                </a:extLst>
              </p:cNvPr>
              <p:cNvSpPr txBox="1"/>
              <p:nvPr/>
            </p:nvSpPr>
            <p:spPr>
              <a:xfrm>
                <a:off x="2415473" y="1875005"/>
                <a:ext cx="2526461"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r>
                            <m:rPr>
                              <m:sty m:val="p"/>
                            </m:rPr>
                            <a:rPr lang="en-US" sz="1600" b="0" i="0" smtClean="0">
                              <a:solidFill>
                                <a:schemeClr val="tx1"/>
                              </a:solidFill>
                              <a:latin typeface="Cambria Math" panose="02040503050406030204" pitchFamily="18" charset="0"/>
                            </a:rPr>
                            <m:t>count</m:t>
                          </m:r>
                          <m:d>
                            <m:dPr>
                              <m:ctrlPr>
                                <a:rPr lang="en-US" sz="1600" i="1" smtClean="0">
                                  <a:solidFill>
                                    <a:schemeClr val="tx1"/>
                                  </a:solidFill>
                                  <a:latin typeface="Cambria Math" panose="02040503050406030204" pitchFamily="18" charset="0"/>
                                </a:rPr>
                              </m:ctrlPr>
                            </m:dPr>
                            <m:e>
                              <m:sSub>
                                <m:sSubPr>
                                  <m:ctrlPr>
                                    <a:rPr lang="en-US" sz="160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b="0" i="0" smtClean="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b="0" i="1" smtClean="0">
                                  <a:solidFill>
                                    <a:schemeClr val="tx1"/>
                                  </a:solidFill>
                                  <a:latin typeface="Cambria Math" panose="02040503050406030204" pitchFamily="18" charset="0"/>
                                  <a:ea typeface="Cambria Math" panose="02040503050406030204" pitchFamily="18" charset="0"/>
                                </a:rPr>
                              </m:ctrlPr>
                            </m:naryPr>
                            <m:sub>
                              <m:r>
                                <m:rPr>
                                  <m:brk m:alnAt="25"/>
                                </m:rPr>
                                <a:rPr lang="en-US" sz="1600" b="0" i="1" smtClean="0">
                                  <a:solidFill>
                                    <a:schemeClr val="tx1"/>
                                  </a:solidFill>
                                  <a:latin typeface="Cambria Math" panose="02040503050406030204" pitchFamily="18" charset="0"/>
                                  <a:ea typeface="Cambria Math" panose="02040503050406030204" pitchFamily="18" charset="0"/>
                                </a:rPr>
                                <m:t>𝑖</m:t>
                              </m:r>
                              <m:r>
                                <a:rPr lang="en-US" sz="1600" b="0" i="1" smtClean="0">
                                  <a:solidFill>
                                    <a:schemeClr val="tx1"/>
                                  </a:solidFill>
                                  <a:latin typeface="Cambria Math" panose="02040503050406030204" pitchFamily="18" charset="0"/>
                                  <a:ea typeface="Cambria Math" panose="02040503050406030204" pitchFamily="18" charset="0"/>
                                </a:rPr>
                                <m:t>=1</m:t>
                              </m:r>
                            </m:sub>
                            <m:sup>
                              <m:r>
                                <a:rPr lang="en-US" sz="1600" b="0" i="1" smtClean="0">
                                  <a:solidFill>
                                    <a:schemeClr val="tx1"/>
                                  </a:solidFill>
                                  <a:latin typeface="Cambria Math" panose="02040503050406030204" pitchFamily="18" charset="0"/>
                                  <a:ea typeface="Cambria Math" panose="02040503050406030204" pitchFamily="18" charset="0"/>
                                </a:rPr>
                                <m:t>𝑛</m:t>
                              </m:r>
                            </m:sup>
                            <m:e>
                              <m:r>
                                <m:rPr>
                                  <m:sty m:val="p"/>
                                </m:rPr>
                                <a:rPr lang="en-US" sz="1600" smtClean="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dirty="0">
                  <a:solidFill>
                    <a:schemeClr val="tx1"/>
                  </a:solidFill>
                  <a:latin typeface="#9Slide03 Josefin Sans" pitchFamily="2" charset="77"/>
                </a:endParaRPr>
              </a:p>
            </p:txBody>
          </p:sp>
        </mc:Choice>
        <mc:Fallback xmlns="">
          <p:sp>
            <p:nvSpPr>
              <p:cNvPr id="21" name="TextBox 20">
                <a:extLst>
                  <a:ext uri="{FF2B5EF4-FFF2-40B4-BE49-F238E27FC236}">
                    <a16:creationId xmlns:a16="http://schemas.microsoft.com/office/drawing/2014/main" id="{B2A391BF-7414-FE0D-4688-5AA86ECD255E}"/>
                  </a:ext>
                </a:extLst>
              </p:cNvPr>
              <p:cNvSpPr txBox="1">
                <a:spLocks noRot="1" noChangeAspect="1" noMove="1" noResize="1" noEditPoints="1" noAdjustHandles="1" noChangeArrowheads="1" noChangeShapeType="1" noTextEdit="1"/>
              </p:cNvSpPr>
              <p:nvPr/>
            </p:nvSpPr>
            <p:spPr>
              <a:xfrm>
                <a:off x="2415473" y="1875005"/>
                <a:ext cx="2526461" cy="6274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F81A05-2841-FD7D-C591-172CF7727B21}"/>
                  </a:ext>
                </a:extLst>
              </p:cNvPr>
              <p:cNvSpPr txBox="1"/>
              <p:nvPr/>
            </p:nvSpPr>
            <p:spPr>
              <a:xfrm>
                <a:off x="510758" y="4589005"/>
                <a:ext cx="3809430" cy="338554"/>
              </a:xfrm>
              <a:prstGeom prst="rect">
                <a:avLst/>
              </a:prstGeom>
              <a:noFill/>
            </p:spPr>
            <p:txBody>
              <a:bodyPr wrap="square">
                <a:spAutoFit/>
              </a:bodyPr>
              <a:lstStyle/>
              <a:p>
                <a:r>
                  <a:rPr lang="en-US" sz="1600" i="1">
                    <a:solidFill>
                      <a:srgbClr val="FF0000"/>
                    </a:solidFill>
                  </a:rPr>
                  <a:t>*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r>
                          <a:rPr lang="en-US" sz="1600" b="0" i="1" smtClean="0">
                            <a:solidFill>
                              <a:srgbClr val="FF0000"/>
                            </a:solidFill>
                            <a:latin typeface="Cambria Math" panose="02040503050406030204" pitchFamily="18" charset="0"/>
                          </a:rPr>
                          <m:t>−1</m:t>
                        </m:r>
                      </m:sub>
                    </m:sSub>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𝑑</m:t>
                    </m:r>
                  </m:oMath>
                </a14:m>
                <a:endParaRPr lang="en-US" sz="1600" i="1">
                  <a:solidFill>
                    <a:srgbClr val="FF0000"/>
                  </a:solidFill>
                </a:endParaRPr>
              </a:p>
            </p:txBody>
          </p:sp>
        </mc:Choice>
        <mc:Fallback xmlns="">
          <p:sp>
            <p:nvSpPr>
              <p:cNvPr id="24" name="TextBox 23">
                <a:extLst>
                  <a:ext uri="{FF2B5EF4-FFF2-40B4-BE49-F238E27FC236}">
                    <a16:creationId xmlns:a16="http://schemas.microsoft.com/office/drawing/2014/main" id="{A2F81A05-2841-FD7D-C591-172CF7727B21}"/>
                  </a:ext>
                </a:extLst>
              </p:cNvPr>
              <p:cNvSpPr txBox="1">
                <a:spLocks noRot="1" noChangeAspect="1" noMove="1" noResize="1" noEditPoints="1" noAdjustHandles="1" noChangeArrowheads="1" noChangeShapeType="1" noTextEdit="1"/>
              </p:cNvSpPr>
              <p:nvPr/>
            </p:nvSpPr>
            <p:spPr>
              <a:xfrm>
                <a:off x="510758" y="4589005"/>
                <a:ext cx="3809430" cy="338554"/>
              </a:xfrm>
              <a:prstGeom prst="rect">
                <a:avLst/>
              </a:prstGeom>
              <a:blipFill>
                <a:blip r:embed="rId6"/>
                <a:stretch>
                  <a:fillRect l="-960" t="-5455" b="-236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49EC69-31DF-A0A7-ADFD-3C1AE7543DD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45</a:t>
            </a:r>
          </a:p>
        </p:txBody>
      </p:sp>
    </p:spTree>
    <p:extLst>
      <p:ext uri="{BB962C8B-B14F-4D97-AF65-F5344CB8AC3E}">
        <p14:creationId xmlns:p14="http://schemas.microsoft.com/office/powerpoint/2010/main" val="34018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9CAE82E-0D77-1286-025F-1BAC9A095419}"/>
              </a:ext>
            </a:extLst>
          </p:cNvPr>
          <p:cNvGraphicFramePr>
            <a:graphicFrameLocks noGrp="1"/>
          </p:cNvGraphicFramePr>
          <p:nvPr>
            <p:extLst>
              <p:ext uri="{D42A27DB-BD31-4B8C-83A1-F6EECF244321}">
                <p14:modId xmlns:p14="http://schemas.microsoft.com/office/powerpoint/2010/main" val="109989042"/>
              </p:ext>
            </p:extLst>
          </p:nvPr>
        </p:nvGraphicFramePr>
        <p:xfrm>
          <a:off x="5190769"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r>
                        <a:rPr lang="en-US">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0" name="Table 12">
            <a:extLst>
              <a:ext uri="{FF2B5EF4-FFF2-40B4-BE49-F238E27FC236}">
                <a16:creationId xmlns:a16="http://schemas.microsoft.com/office/drawing/2014/main" id="{7E04D14B-16D0-F63E-9785-941FE73BEE35}"/>
              </a:ext>
            </a:extLst>
          </p:cNvPr>
          <p:cNvGraphicFramePr>
            <a:graphicFrameLocks noGrp="1"/>
          </p:cNvGraphicFramePr>
          <p:nvPr>
            <p:extLst>
              <p:ext uri="{D42A27DB-BD31-4B8C-83A1-F6EECF244321}">
                <p14:modId xmlns:p14="http://schemas.microsoft.com/office/powerpoint/2010/main" val="3954903152"/>
              </p:ext>
            </p:extLst>
          </p:nvPr>
        </p:nvGraphicFramePr>
        <p:xfrm>
          <a:off x="5190769"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2720092171"/>
                  </a:ext>
                </a:extLst>
              </a:tr>
            </a:tbl>
          </a:graphicData>
        </a:graphic>
      </p:graphicFrame>
      <p:sp>
        <p:nvSpPr>
          <p:cNvPr id="11" name="TextBox 10">
            <a:extLst>
              <a:ext uri="{FF2B5EF4-FFF2-40B4-BE49-F238E27FC236}">
                <a16:creationId xmlns:a16="http://schemas.microsoft.com/office/drawing/2014/main" id="{3F2AF264-E968-03D2-41AD-7011F455366F}"/>
              </a:ext>
            </a:extLst>
          </p:cNvPr>
          <p:cNvSpPr txBox="1"/>
          <p:nvPr/>
        </p:nvSpPr>
        <p:spPr>
          <a:xfrm>
            <a:off x="5190769" y="3033947"/>
            <a:ext cx="1088571" cy="307777"/>
          </a:xfrm>
          <a:prstGeom prst="rect">
            <a:avLst/>
          </a:prstGeom>
          <a:noFill/>
        </p:spPr>
        <p:txBody>
          <a:bodyPr wrap="square" rtlCol="0">
            <a:spAutoFit/>
          </a:bodyPr>
          <a:lstStyle/>
          <a:p>
            <a:r>
              <a:rPr lang="en-US"/>
              <a:t>…</a:t>
            </a:r>
          </a:p>
        </p:txBody>
      </p:sp>
      <p:grpSp>
        <p:nvGrpSpPr>
          <p:cNvPr id="12" name="Group 11">
            <a:extLst>
              <a:ext uri="{FF2B5EF4-FFF2-40B4-BE49-F238E27FC236}">
                <a16:creationId xmlns:a16="http://schemas.microsoft.com/office/drawing/2014/main" id="{E7F555F8-77C5-47F4-82CB-6FA507B054D7}"/>
              </a:ext>
            </a:extLst>
          </p:cNvPr>
          <p:cNvGrpSpPr/>
          <p:nvPr/>
        </p:nvGrpSpPr>
        <p:grpSpPr>
          <a:xfrm>
            <a:off x="148963" y="105209"/>
            <a:ext cx="1716869" cy="552574"/>
            <a:chOff x="2755919" y="1174590"/>
            <a:chExt cx="1716869" cy="552574"/>
          </a:xfrm>
        </p:grpSpPr>
        <p:sp>
          <p:nvSpPr>
            <p:cNvPr id="13" name="Google Shape;173;p30">
              <a:extLst>
                <a:ext uri="{FF2B5EF4-FFF2-40B4-BE49-F238E27FC236}">
                  <a16:creationId xmlns:a16="http://schemas.microsoft.com/office/drawing/2014/main" id="{3B30E551-25D5-4BA8-4B5E-9FF4F8ED5CAD}"/>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4" name="Google Shape;173;p30">
              <a:extLst>
                <a:ext uri="{FF2B5EF4-FFF2-40B4-BE49-F238E27FC236}">
                  <a16:creationId xmlns:a16="http://schemas.microsoft.com/office/drawing/2014/main" id="{4532AB55-A282-BD76-6B18-449BC7EC094F}"/>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Laplace</a:t>
              </a:r>
              <a:endParaRPr sz="1800">
                <a:latin typeface="+mj-lt"/>
              </a:endParaRPr>
            </a:p>
          </p:txBody>
        </p:sp>
      </p:grpSp>
      <p:sp>
        <p:nvSpPr>
          <p:cNvPr id="6" name="TextBox 5">
            <a:extLst>
              <a:ext uri="{FF2B5EF4-FFF2-40B4-BE49-F238E27FC236}">
                <a16:creationId xmlns:a16="http://schemas.microsoft.com/office/drawing/2014/main" id="{0418EBBF-703A-03F7-33B1-EE0514CCFA7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46</a:t>
            </a:r>
          </a:p>
        </p:txBody>
      </p:sp>
    </p:spTree>
    <p:extLst>
      <p:ext uri="{BB962C8B-B14F-4D97-AF65-F5344CB8AC3E}">
        <p14:creationId xmlns:p14="http://schemas.microsoft.com/office/powerpoint/2010/main" val="135744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3590373141"/>
                  </p:ext>
                </p:extLst>
              </p:nvPr>
            </p:nvGraphicFramePr>
            <p:xfrm>
              <a:off x="5068159"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3590373141"/>
                  </p:ext>
                </p:extLst>
              </p:nvPr>
            </p:nvGraphicFramePr>
            <p:xfrm>
              <a:off x="5068159"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7" name="Table 12">
            <a:extLst>
              <a:ext uri="{FF2B5EF4-FFF2-40B4-BE49-F238E27FC236}">
                <a16:creationId xmlns:a16="http://schemas.microsoft.com/office/drawing/2014/main" id="{FC79A2BF-F508-4263-287D-3284B087E49B}"/>
              </a:ext>
            </a:extLst>
          </p:cNvPr>
          <p:cNvGraphicFramePr>
            <a:graphicFrameLocks noGrp="1"/>
          </p:cNvGraphicFramePr>
          <p:nvPr>
            <p:extLst>
              <p:ext uri="{D42A27DB-BD31-4B8C-83A1-F6EECF244321}">
                <p14:modId xmlns:p14="http://schemas.microsoft.com/office/powerpoint/2010/main" val="2976898803"/>
              </p:ext>
            </p:extLst>
          </p:nvPr>
        </p:nvGraphicFramePr>
        <p:xfrm>
          <a:off x="5080764" y="3404918"/>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0.014</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2720092171"/>
                  </a:ext>
                </a:extLst>
              </a:tr>
            </a:tbl>
          </a:graphicData>
        </a:graphic>
      </p:graphicFrame>
      <p:sp>
        <p:nvSpPr>
          <p:cNvPr id="8" name="TextBox 7">
            <a:extLst>
              <a:ext uri="{FF2B5EF4-FFF2-40B4-BE49-F238E27FC236}">
                <a16:creationId xmlns:a16="http://schemas.microsoft.com/office/drawing/2014/main" id="{A8E4E265-52C9-4320-5F65-D579B708D6D7}"/>
              </a:ext>
            </a:extLst>
          </p:cNvPr>
          <p:cNvSpPr txBox="1"/>
          <p:nvPr/>
        </p:nvSpPr>
        <p:spPr>
          <a:xfrm>
            <a:off x="5080764"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832C5FD-6F5F-2574-BB70-E19DA2E774EB}"/>
              </a:ext>
            </a:extLst>
          </p:cNvPr>
          <p:cNvGrpSpPr/>
          <p:nvPr/>
        </p:nvGrpSpPr>
        <p:grpSpPr>
          <a:xfrm>
            <a:off x="148963" y="105209"/>
            <a:ext cx="1716869" cy="552574"/>
            <a:chOff x="2755919" y="1174590"/>
            <a:chExt cx="1716869" cy="552574"/>
          </a:xfrm>
        </p:grpSpPr>
        <p:sp>
          <p:nvSpPr>
            <p:cNvPr id="13" name="Google Shape;173;p30">
              <a:extLst>
                <a:ext uri="{FF2B5EF4-FFF2-40B4-BE49-F238E27FC236}">
                  <a16:creationId xmlns:a16="http://schemas.microsoft.com/office/drawing/2014/main" id="{06172A8D-7804-A877-7E4F-B086331AD632}"/>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4" name="Google Shape;173;p30">
              <a:extLst>
                <a:ext uri="{FF2B5EF4-FFF2-40B4-BE49-F238E27FC236}">
                  <a16:creationId xmlns:a16="http://schemas.microsoft.com/office/drawing/2014/main" id="{ED6DF395-3A43-8F4D-00C6-6A719E0960CB}"/>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Laplace</a:t>
              </a:r>
              <a:endParaRPr sz="1800">
                <a:latin typeface="+mj-lt"/>
              </a:endParaRPr>
            </a:p>
          </p:txBody>
        </p:sp>
      </p:grpSp>
      <p:sp>
        <p:nvSpPr>
          <p:cNvPr id="3" name="TextBox 2">
            <a:extLst>
              <a:ext uri="{FF2B5EF4-FFF2-40B4-BE49-F238E27FC236}">
                <a16:creationId xmlns:a16="http://schemas.microsoft.com/office/drawing/2014/main" id="{E97A8E39-2131-1A03-6A1B-DEE586530FF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47</a:t>
            </a:r>
          </a:p>
        </p:txBody>
      </p:sp>
      <p:graphicFrame>
        <p:nvGraphicFramePr>
          <p:cNvPr id="5" name="Table 4">
            <a:extLst>
              <a:ext uri="{FF2B5EF4-FFF2-40B4-BE49-F238E27FC236}">
                <a16:creationId xmlns:a16="http://schemas.microsoft.com/office/drawing/2014/main" id="{373432F7-B98B-9D77-7184-04CE52AB979A}"/>
              </a:ext>
            </a:extLst>
          </p:cNvPr>
          <p:cNvGraphicFramePr>
            <a:graphicFrameLocks noGrp="1"/>
          </p:cNvGraphicFramePr>
          <p:nvPr>
            <p:extLst>
              <p:ext uri="{D42A27DB-BD31-4B8C-83A1-F6EECF244321}">
                <p14:modId xmlns:p14="http://schemas.microsoft.com/office/powerpoint/2010/main" val="4202308031"/>
              </p:ext>
            </p:extLst>
          </p:nvPr>
        </p:nvGraphicFramePr>
        <p:xfrm>
          <a:off x="136359"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r>
                        <a:rPr lang="en-US">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1" name="Table 12">
            <a:extLst>
              <a:ext uri="{FF2B5EF4-FFF2-40B4-BE49-F238E27FC236}">
                <a16:creationId xmlns:a16="http://schemas.microsoft.com/office/drawing/2014/main" id="{FB8528F9-A2DC-EE00-63CE-72017DAE80D3}"/>
              </a:ext>
            </a:extLst>
          </p:cNvPr>
          <p:cNvGraphicFramePr>
            <a:graphicFrameLocks noGrp="1"/>
          </p:cNvGraphicFramePr>
          <p:nvPr>
            <p:extLst>
              <p:ext uri="{D42A27DB-BD31-4B8C-83A1-F6EECF244321}">
                <p14:modId xmlns:p14="http://schemas.microsoft.com/office/powerpoint/2010/main" val="939922743"/>
              </p:ext>
            </p:extLst>
          </p:nvPr>
        </p:nvGraphicFramePr>
        <p:xfrm>
          <a:off x="136359"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2720092171"/>
                  </a:ext>
                </a:extLst>
              </a:tr>
            </a:tbl>
          </a:graphicData>
        </a:graphic>
      </p:graphicFrame>
      <p:sp>
        <p:nvSpPr>
          <p:cNvPr id="15" name="TextBox 14">
            <a:extLst>
              <a:ext uri="{FF2B5EF4-FFF2-40B4-BE49-F238E27FC236}">
                <a16:creationId xmlns:a16="http://schemas.microsoft.com/office/drawing/2014/main" id="{B83774BE-4D5D-E5EF-D95A-B3C1091CF3AE}"/>
              </a:ext>
            </a:extLst>
          </p:cNvPr>
          <p:cNvSpPr txBox="1"/>
          <p:nvPr/>
        </p:nvSpPr>
        <p:spPr>
          <a:xfrm>
            <a:off x="136359" y="3033947"/>
            <a:ext cx="1088571" cy="307777"/>
          </a:xfrm>
          <a:prstGeom prst="rect">
            <a:avLst/>
          </a:prstGeom>
          <a:noFill/>
        </p:spPr>
        <p:txBody>
          <a:bodyPr wrap="square" rtlCol="0">
            <a:spAutoFit/>
          </a:bodyPr>
          <a:lstStyle/>
          <a:p>
            <a:r>
              <a:rPr lang="en-US"/>
              <a:t>…</a:t>
            </a:r>
          </a:p>
        </p:txBody>
      </p:sp>
    </p:spTree>
    <p:extLst>
      <p:ext uri="{BB962C8B-B14F-4D97-AF65-F5344CB8AC3E}">
        <p14:creationId xmlns:p14="http://schemas.microsoft.com/office/powerpoint/2010/main" val="2235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Smoothing</a:t>
            </a:r>
            <a:endParaRPr>
              <a:solidFill>
                <a:schemeClr val="dk1"/>
              </a:solidFill>
            </a:endParaRPr>
          </a:p>
        </p:txBody>
      </p:sp>
      <p:grpSp>
        <p:nvGrpSpPr>
          <p:cNvPr id="2" name="Group 1">
            <a:extLst>
              <a:ext uri="{FF2B5EF4-FFF2-40B4-BE49-F238E27FC236}">
                <a16:creationId xmlns:a16="http://schemas.microsoft.com/office/drawing/2014/main" id="{706AF4E4-884E-3148-CCA5-EBF2B3E21161}"/>
              </a:ext>
            </a:extLst>
          </p:cNvPr>
          <p:cNvGrpSpPr/>
          <p:nvPr/>
        </p:nvGrpSpPr>
        <p:grpSpPr>
          <a:xfrm>
            <a:off x="-148322" y="1801954"/>
            <a:ext cx="2331463" cy="660425"/>
            <a:chOff x="191730" y="2339498"/>
            <a:chExt cx="2033556" cy="549963"/>
          </a:xfrm>
        </p:grpSpPr>
        <p:pic>
          <p:nvPicPr>
            <p:cNvPr id="3" name="Google Shape;2588;p56">
              <a:extLst>
                <a:ext uri="{FF2B5EF4-FFF2-40B4-BE49-F238E27FC236}">
                  <a16:creationId xmlns:a16="http://schemas.microsoft.com/office/drawing/2014/main" id="{2CE94DF2-A9AB-30F1-EBA6-F169794D45B6}"/>
                </a:ext>
              </a:extLst>
            </p:cNvPr>
            <p:cNvPicPr preferRelativeResize="0"/>
            <p:nvPr/>
          </p:nvPicPr>
          <p:blipFill>
            <a:blip r:embed="rId3">
              <a:alphaModFix/>
            </a:blip>
            <a:stretch>
              <a:fillRect/>
            </a:stretch>
          </p:blipFill>
          <p:spPr>
            <a:xfrm>
              <a:off x="191730" y="2339498"/>
              <a:ext cx="2033556" cy="549963"/>
            </a:xfrm>
            <a:prstGeom prst="rect">
              <a:avLst/>
            </a:prstGeom>
            <a:noFill/>
            <a:ln>
              <a:noFill/>
            </a:ln>
          </p:spPr>
        </p:pic>
        <p:sp>
          <p:nvSpPr>
            <p:cNvPr id="4" name="TextBox 3">
              <a:extLst>
                <a:ext uri="{FF2B5EF4-FFF2-40B4-BE49-F238E27FC236}">
                  <a16:creationId xmlns:a16="http://schemas.microsoft.com/office/drawing/2014/main" id="{7C6DEBE3-8136-409E-7B29-017EA73826DF}"/>
                </a:ext>
              </a:extLst>
            </p:cNvPr>
            <p:cNvSpPr txBox="1"/>
            <p:nvPr/>
          </p:nvSpPr>
          <p:spPr>
            <a:xfrm>
              <a:off x="409406" y="2471454"/>
              <a:ext cx="1598202" cy="280535"/>
            </a:xfrm>
            <a:prstGeom prst="rect">
              <a:avLst/>
            </a:prstGeom>
            <a:noFill/>
            <a:ln>
              <a:noFill/>
            </a:ln>
          </p:spPr>
          <p:txBody>
            <a:bodyPr wrap="square" rtlCol="0">
              <a:spAutoFit/>
            </a:bodyPr>
            <a:lstStyle/>
            <a:p>
              <a:r>
                <a:rPr lang="en-VN">
                  <a:solidFill>
                    <a:srgbClr val="9999FF"/>
                  </a:solidFill>
                  <a:latin typeface="+mj-lt"/>
                </a:rPr>
                <a:t>Laplace Smoothing</a:t>
              </a:r>
            </a:p>
          </p:txBody>
        </p:sp>
      </p:grpSp>
      <p:grpSp>
        <p:nvGrpSpPr>
          <p:cNvPr id="6" name="Group 5">
            <a:extLst>
              <a:ext uri="{FF2B5EF4-FFF2-40B4-BE49-F238E27FC236}">
                <a16:creationId xmlns:a16="http://schemas.microsoft.com/office/drawing/2014/main" id="{6D177F00-2BC6-F160-5B94-9D4A42F6147E}"/>
              </a:ext>
            </a:extLst>
          </p:cNvPr>
          <p:cNvGrpSpPr/>
          <p:nvPr/>
        </p:nvGrpSpPr>
        <p:grpSpPr>
          <a:xfrm>
            <a:off x="-114678" y="3138556"/>
            <a:ext cx="2264174" cy="774272"/>
            <a:chOff x="178071" y="1820574"/>
            <a:chExt cx="2415073" cy="821030"/>
          </a:xfrm>
        </p:grpSpPr>
        <p:pic>
          <p:nvPicPr>
            <p:cNvPr id="7" name="Google Shape;2588;p56">
              <a:extLst>
                <a:ext uri="{FF2B5EF4-FFF2-40B4-BE49-F238E27FC236}">
                  <a16:creationId xmlns:a16="http://schemas.microsoft.com/office/drawing/2014/main" id="{9392C32D-C292-BF10-4456-D1D666D2C764}"/>
                </a:ext>
              </a:extLst>
            </p:cNvPr>
            <p:cNvPicPr preferRelativeResize="0"/>
            <p:nvPr/>
          </p:nvPicPr>
          <p:blipFill>
            <a:blip r:embed="rId3">
              <a:alphaModFix/>
            </a:blip>
            <a:stretch>
              <a:fillRect/>
            </a:stretch>
          </p:blipFill>
          <p:spPr>
            <a:xfrm>
              <a:off x="178071" y="1820574"/>
              <a:ext cx="2415073" cy="583175"/>
            </a:xfrm>
            <a:prstGeom prst="rect">
              <a:avLst/>
            </a:prstGeom>
            <a:noFill/>
            <a:ln>
              <a:noFill/>
            </a:ln>
          </p:spPr>
        </p:pic>
        <p:sp>
          <p:nvSpPr>
            <p:cNvPr id="8" name="TextBox 7">
              <a:extLst>
                <a:ext uri="{FF2B5EF4-FFF2-40B4-BE49-F238E27FC236}">
                  <a16:creationId xmlns:a16="http://schemas.microsoft.com/office/drawing/2014/main" id="{C2E61E71-6FEB-0C08-CE9E-750259BBFA56}"/>
                </a:ext>
              </a:extLst>
            </p:cNvPr>
            <p:cNvSpPr txBox="1"/>
            <p:nvPr/>
          </p:nvSpPr>
          <p:spPr>
            <a:xfrm>
              <a:off x="436587" y="1858332"/>
              <a:ext cx="1898042" cy="783272"/>
            </a:xfrm>
            <a:prstGeom prst="rect">
              <a:avLst/>
            </a:prstGeom>
            <a:noFill/>
          </p:spPr>
          <p:txBody>
            <a:bodyPr wrap="square" rtlCol="0">
              <a:spAutoFit/>
            </a:bodyPr>
            <a:lstStyle/>
            <a:p>
              <a:pPr algn="ctr"/>
              <a:r>
                <a:rPr lang="en-VN">
                  <a:solidFill>
                    <a:srgbClr val="9999FF"/>
                  </a:solidFill>
                  <a:latin typeface="+mj-lt"/>
                  <a:cs typeface="Raavi" panose="020B0502040204020203" pitchFamily="34" charset="0"/>
                </a:rPr>
                <a:t>Linear Interpolation Smoothing</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40FA6B-DF3B-A551-C627-B9530CC71062}"/>
                  </a:ext>
                </a:extLst>
              </p:cNvPr>
              <p:cNvSpPr txBox="1"/>
              <p:nvPr/>
            </p:nvSpPr>
            <p:spPr>
              <a:xfrm>
                <a:off x="5530144" y="1834963"/>
                <a:ext cx="3316164"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i="1">
                                  <a:solidFill>
                                    <a:schemeClr val="tx1"/>
                                  </a:solidFill>
                                  <a:latin typeface="Cambria Math" panose="02040503050406030204" pitchFamily="18" charset="0"/>
                                  <a:ea typeface="Cambria Math" panose="02040503050406030204" pitchFamily="18" charset="0"/>
                                </a:rPr>
                              </m:ctrlPr>
                            </m:naryPr>
                            <m:sub>
                              <m:r>
                                <m:rPr>
                                  <m:brk m:alnAt="25"/>
                                </m:rPr>
                                <a:rPr lang="en-US" sz="1600" i="1">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=1</m:t>
                              </m:r>
                            </m:sub>
                            <m:sup>
                              <m:r>
                                <a:rPr lang="en-US" sz="1600" i="1">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9" name="TextBox 8">
                <a:extLst>
                  <a:ext uri="{FF2B5EF4-FFF2-40B4-BE49-F238E27FC236}">
                    <a16:creationId xmlns:a16="http://schemas.microsoft.com/office/drawing/2014/main" id="{FF40FA6B-DF3B-A551-C627-B9530CC71062}"/>
                  </a:ext>
                </a:extLst>
              </p:cNvPr>
              <p:cNvSpPr txBox="1">
                <a:spLocks noRot="1" noChangeAspect="1" noMove="1" noResize="1" noEditPoints="1" noAdjustHandles="1" noChangeArrowheads="1" noChangeShapeType="1" noTextEdit="1"/>
              </p:cNvSpPr>
              <p:nvPr/>
            </p:nvSpPr>
            <p:spPr>
              <a:xfrm>
                <a:off x="5530144" y="1834963"/>
                <a:ext cx="3316164" cy="6274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4DECC8-CBA7-5C62-62DC-A9951BF5432F}"/>
                  </a:ext>
                </a:extLst>
              </p:cNvPr>
              <p:cNvSpPr txBox="1"/>
              <p:nvPr/>
            </p:nvSpPr>
            <p:spPr>
              <a:xfrm>
                <a:off x="2170664" y="3205065"/>
                <a:ext cx="2979662"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𝜆</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𝑖</m:t>
                                  </m:r>
                                </m:e>
                                <m:sub>
                                  <m:r>
                                    <a:rPr lang="en-US" sz="1600" b="0" i="1" smtClean="0">
                                      <a:solidFill>
                                        <a:schemeClr val="tx1"/>
                                      </a:solidFill>
                                      <a:latin typeface="Cambria Math" panose="02040503050406030204" pitchFamily="18" charset="0"/>
                                    </a:rPr>
                                    <m:t>𝑑</m:t>
                                  </m:r>
                                </m:sub>
                              </m:sSub>
                            </m:sub>
                          </m:sSub>
                        </m:e>
                      </m:d>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b="0" i="1" smtClean="0">
                              <a:solidFill>
                                <a:schemeClr val="tx1"/>
                              </a:solidFill>
                              <a:latin typeface="Cambria Math" panose="02040503050406030204" pitchFamily="18" charset="0"/>
                              <a:ea typeface="Cambria Math" panose="02040503050406030204" pitchFamily="18" charset="0"/>
                            </a:rPr>
                            <m:t>2</m:t>
                          </m:r>
                        </m:sub>
                      </m:sSub>
                      <m:r>
                        <a:rPr lang="en-US" sz="1600" i="1">
                          <a:solidFill>
                            <a:schemeClr val="tx1"/>
                          </a:solidFill>
                          <a:latin typeface="Cambria Math" panose="02040503050406030204" pitchFamily="18" charset="0"/>
                        </a:rPr>
                        <m:t>𝑝</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b="0" i="1" smtClean="0">
                                  <a:solidFill>
                                    <a:schemeClr val="tx1"/>
                                  </a:solidFill>
                                  <a:latin typeface="Cambria Math" panose="02040503050406030204" pitchFamily="18" charset="0"/>
                                </a:rPr>
                                <m:t>𝑐𝑜𝑟𝑝𝑢𝑠</m:t>
                              </m:r>
                            </m:sub>
                          </m:sSub>
                        </m:sub>
                      </m:sSub>
                      <m:r>
                        <a:rPr lang="en-US" sz="1600" i="1">
                          <a:solidFill>
                            <a:schemeClr val="tx1"/>
                          </a:solidFill>
                          <a:latin typeface="Cambria Math" panose="02040503050406030204" pitchFamily="18" charset="0"/>
                        </a:rPr>
                        <m:t>)</m:t>
                      </m:r>
                    </m:oMath>
                  </m:oMathPara>
                </a14:m>
                <a:endParaRPr lang="en-US" sz="1600" dirty="0">
                  <a:solidFill>
                    <a:schemeClr val="tx1"/>
                  </a:solidFill>
                  <a:latin typeface="#9Slide03 Josefin Sans" pitchFamily="2" charset="77"/>
                </a:endParaRPr>
              </a:p>
            </p:txBody>
          </p:sp>
        </mc:Choice>
        <mc:Fallback xmlns="">
          <p:sp>
            <p:nvSpPr>
              <p:cNvPr id="10" name="TextBox 9">
                <a:extLst>
                  <a:ext uri="{FF2B5EF4-FFF2-40B4-BE49-F238E27FC236}">
                    <a16:creationId xmlns:a16="http://schemas.microsoft.com/office/drawing/2014/main" id="{C84DECC8-CBA7-5C62-62DC-A9951BF5432F}"/>
                  </a:ext>
                </a:extLst>
              </p:cNvPr>
              <p:cNvSpPr txBox="1">
                <a:spLocks noRot="1" noChangeAspect="1" noMove="1" noResize="1" noEditPoints="1" noAdjustHandles="1" noChangeArrowheads="1" noChangeShapeType="1" noTextEdit="1"/>
              </p:cNvSpPr>
              <p:nvPr/>
            </p:nvSpPr>
            <p:spPr>
              <a:xfrm>
                <a:off x="2170664" y="3205065"/>
                <a:ext cx="2979662" cy="4029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3E3403-F59F-98C7-1AAF-60F214955868}"/>
                  </a:ext>
                </a:extLst>
              </p:cNvPr>
              <p:cNvSpPr txBox="1"/>
              <p:nvPr/>
            </p:nvSpPr>
            <p:spPr>
              <a:xfrm>
                <a:off x="5252888" y="3205064"/>
                <a:ext cx="3870675"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i="1">
                                      <a:solidFill>
                                        <a:schemeClr val="tx1"/>
                                      </a:solidFill>
                                      <a:latin typeface="Cambria Math" panose="02040503050406030204" pitchFamily="18" charset="0"/>
                                    </a:rPr>
                                    <m:t>𝑑</m:t>
                                  </m:r>
                                </m:sub>
                              </m:sSub>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e>
                                <m:sub>
                                  <m:r>
                                    <a:rPr lang="en-US" sz="1600" i="1">
                                      <a:solidFill>
                                        <a:schemeClr val="tx1"/>
                                      </a:solidFill>
                                      <a:latin typeface="Cambria Math" panose="02040503050406030204" pitchFamily="18" charset="0"/>
                                    </a:rPr>
                                    <m:t>𝑑</m:t>
                                  </m:r>
                                </m:sub>
                              </m:sSub>
                            </m:sub>
                          </m:sSub>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2</m:t>
                          </m:r>
                        </m:sub>
                      </m:sSub>
                      <m:r>
                        <a:rPr lang="en-US" sz="1600" i="1">
                          <a:solidFill>
                            <a:schemeClr val="tx1"/>
                          </a:solidFill>
                          <a:latin typeface="Cambria Math" panose="02040503050406030204" pitchFamily="18" charset="0"/>
                        </a:rPr>
                        <m:t>𝑝</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i="1">
                                  <a:solidFill>
                                    <a:schemeClr val="tx1"/>
                                  </a:solidFill>
                                  <a:latin typeface="Cambria Math" panose="02040503050406030204" pitchFamily="18" charset="0"/>
                                </a:rPr>
                                <m:t>𝑐𝑜𝑟𝑝𝑢𝑠</m:t>
                              </m:r>
                            </m:sub>
                          </m:sSub>
                        </m:sub>
                      </m:sSub>
                      <m:r>
                        <a:rPr lang="en-US" sz="1600" i="1">
                          <a:solidFill>
                            <a:schemeClr val="tx1"/>
                          </a:solidFill>
                          <a:latin typeface="Cambria Math" panose="02040503050406030204" pitchFamily="18" charset="0"/>
                        </a:rPr>
                        <m:t>)</m:t>
                      </m:r>
                    </m:oMath>
                  </m:oMathPara>
                </a14:m>
                <a:endParaRPr lang="en-US" sz="1600" dirty="0">
                  <a:solidFill>
                    <a:schemeClr val="tx1"/>
                  </a:solidFill>
                  <a:latin typeface="#9Slide03 Josefin Sans" pitchFamily="2" charset="77"/>
                </a:endParaRPr>
              </a:p>
            </p:txBody>
          </p:sp>
        </mc:Choice>
        <mc:Fallback xmlns="">
          <p:sp>
            <p:nvSpPr>
              <p:cNvPr id="11" name="TextBox 10">
                <a:extLst>
                  <a:ext uri="{FF2B5EF4-FFF2-40B4-BE49-F238E27FC236}">
                    <a16:creationId xmlns:a16="http://schemas.microsoft.com/office/drawing/2014/main" id="{933E3403-F59F-98C7-1AAF-60F214955868}"/>
                  </a:ext>
                </a:extLst>
              </p:cNvPr>
              <p:cNvSpPr txBox="1">
                <a:spLocks noRot="1" noChangeAspect="1" noMove="1" noResize="1" noEditPoints="1" noAdjustHandles="1" noChangeArrowheads="1" noChangeShapeType="1" noTextEdit="1"/>
              </p:cNvSpPr>
              <p:nvPr/>
            </p:nvSpPr>
            <p:spPr>
              <a:xfrm>
                <a:off x="5252888" y="3205064"/>
                <a:ext cx="3870675" cy="402931"/>
              </a:xfrm>
              <a:prstGeom prst="rect">
                <a:avLst/>
              </a:prstGeom>
              <a:blipFill>
                <a:blip r:embed="rId6"/>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601097D-790E-6A73-4D1D-9BFA9DA646E5}"/>
              </a:ext>
            </a:extLst>
          </p:cNvPr>
          <p:cNvGrpSpPr/>
          <p:nvPr/>
        </p:nvGrpSpPr>
        <p:grpSpPr>
          <a:xfrm>
            <a:off x="2689451" y="870777"/>
            <a:ext cx="4921749" cy="2853035"/>
            <a:chOff x="3151155" y="1033326"/>
            <a:chExt cx="4921749" cy="2853035"/>
          </a:xfrm>
        </p:grpSpPr>
        <p:grpSp>
          <p:nvGrpSpPr>
            <p:cNvPr id="5" name="Group 4">
              <a:extLst>
                <a:ext uri="{FF2B5EF4-FFF2-40B4-BE49-F238E27FC236}">
                  <a16:creationId xmlns:a16="http://schemas.microsoft.com/office/drawing/2014/main" id="{1D78F428-E8A7-5A9D-9821-6A62F4E7D3DB}"/>
                </a:ext>
              </a:extLst>
            </p:cNvPr>
            <p:cNvGrpSpPr/>
            <p:nvPr/>
          </p:nvGrpSpPr>
          <p:grpSpPr>
            <a:xfrm>
              <a:off x="3151155" y="1033326"/>
              <a:ext cx="4921749" cy="578813"/>
              <a:chOff x="3151155" y="1033326"/>
              <a:chExt cx="4921749" cy="578813"/>
            </a:xfrm>
          </p:grpSpPr>
          <p:grpSp>
            <p:nvGrpSpPr>
              <p:cNvPr id="15" name="Group 14">
                <a:extLst>
                  <a:ext uri="{FF2B5EF4-FFF2-40B4-BE49-F238E27FC236}">
                    <a16:creationId xmlns:a16="http://schemas.microsoft.com/office/drawing/2014/main" id="{F275E4F9-97F1-9913-B206-629D1FEB9F67}"/>
                  </a:ext>
                </a:extLst>
              </p:cNvPr>
              <p:cNvGrpSpPr/>
              <p:nvPr/>
            </p:nvGrpSpPr>
            <p:grpSpPr>
              <a:xfrm>
                <a:off x="3151155" y="1059565"/>
                <a:ext cx="1716869" cy="552574"/>
                <a:chOff x="2755919" y="1174590"/>
                <a:chExt cx="1716869" cy="552574"/>
              </a:xfrm>
            </p:grpSpPr>
            <p:sp>
              <p:nvSpPr>
                <p:cNvPr id="19" name="Google Shape;173;p30">
                  <a:extLst>
                    <a:ext uri="{FF2B5EF4-FFF2-40B4-BE49-F238E27FC236}">
                      <a16:creationId xmlns:a16="http://schemas.microsoft.com/office/drawing/2014/main" id="{5D83436F-215B-AFCF-9F74-401015749CE4}"/>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20" name="Google Shape;173;p30">
                  <a:extLst>
                    <a:ext uri="{FF2B5EF4-FFF2-40B4-BE49-F238E27FC236}">
                      <a16:creationId xmlns:a16="http://schemas.microsoft.com/office/drawing/2014/main" id="{F7AC2B13-90C5-1DFC-D54A-6A38D82389F6}"/>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Unigram</a:t>
                  </a:r>
                  <a:endParaRPr sz="1800">
                    <a:latin typeface="+mj-lt"/>
                  </a:endParaRPr>
                </a:p>
              </p:txBody>
            </p:sp>
          </p:grpSp>
          <p:grpSp>
            <p:nvGrpSpPr>
              <p:cNvPr id="16" name="Group 15">
                <a:extLst>
                  <a:ext uri="{FF2B5EF4-FFF2-40B4-BE49-F238E27FC236}">
                    <a16:creationId xmlns:a16="http://schemas.microsoft.com/office/drawing/2014/main" id="{E998BFB2-9E96-2E0E-C0AB-74FBE97E78A3}"/>
                  </a:ext>
                </a:extLst>
              </p:cNvPr>
              <p:cNvGrpSpPr/>
              <p:nvPr/>
            </p:nvGrpSpPr>
            <p:grpSpPr>
              <a:xfrm>
                <a:off x="6356035" y="1033326"/>
                <a:ext cx="1716869" cy="565622"/>
                <a:chOff x="6256182" y="1105272"/>
                <a:chExt cx="1716869" cy="565622"/>
              </a:xfrm>
            </p:grpSpPr>
            <p:sp>
              <p:nvSpPr>
                <p:cNvPr id="17" name="Google Shape;173;p30">
                  <a:extLst>
                    <a:ext uri="{FF2B5EF4-FFF2-40B4-BE49-F238E27FC236}">
                      <a16:creationId xmlns:a16="http://schemas.microsoft.com/office/drawing/2014/main" id="{A9A8BB77-A629-B609-3910-1DE3E1E08291}"/>
                    </a:ext>
                  </a:extLst>
                </p:cNvPr>
                <p:cNvSpPr/>
                <p:nvPr/>
              </p:nvSpPr>
              <p:spPr>
                <a:xfrm>
                  <a:off x="6256182" y="1105272"/>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8" name="Google Shape;173;p30">
                  <a:extLst>
                    <a:ext uri="{FF2B5EF4-FFF2-40B4-BE49-F238E27FC236}">
                      <a16:creationId xmlns:a16="http://schemas.microsoft.com/office/drawing/2014/main" id="{7F244C0B-CF48-DB0B-5211-E0A1F4416263}"/>
                    </a:ext>
                  </a:extLst>
                </p:cNvPr>
                <p:cNvSpPr/>
                <p:nvPr/>
              </p:nvSpPr>
              <p:spPr>
                <a:xfrm>
                  <a:off x="6343608"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Bigram</a:t>
                  </a:r>
                  <a:endParaRPr sz="1800">
                    <a:latin typeface="+mj-lt"/>
                  </a:endParaRPr>
                </a:p>
              </p:txBody>
            </p:sp>
          </p:grpSp>
        </p:grpSp>
        <p:cxnSp>
          <p:nvCxnSpPr>
            <p:cNvPr id="14" name="Straight Connector 13">
              <a:extLst>
                <a:ext uri="{FF2B5EF4-FFF2-40B4-BE49-F238E27FC236}">
                  <a16:creationId xmlns:a16="http://schemas.microsoft.com/office/drawing/2014/main" id="{2E233E19-CF75-0BAE-ADAD-E1BB7F085423}"/>
                </a:ext>
              </a:extLst>
            </p:cNvPr>
            <p:cNvCxnSpPr/>
            <p:nvPr/>
          </p:nvCxnSpPr>
          <p:spPr>
            <a:xfrm>
              <a:off x="5635970" y="1449644"/>
              <a:ext cx="0" cy="24367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A391BF-7414-FE0D-4688-5AA86ECD255E}"/>
                  </a:ext>
                </a:extLst>
              </p:cNvPr>
              <p:cNvSpPr txBox="1"/>
              <p:nvPr/>
            </p:nvSpPr>
            <p:spPr>
              <a:xfrm>
                <a:off x="2415473" y="1875005"/>
                <a:ext cx="2526461"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r>
                            <m:rPr>
                              <m:sty m:val="p"/>
                            </m:rPr>
                            <a:rPr lang="en-US" sz="1600" b="0" i="0" smtClean="0">
                              <a:solidFill>
                                <a:schemeClr val="tx1"/>
                              </a:solidFill>
                              <a:latin typeface="Cambria Math" panose="02040503050406030204" pitchFamily="18" charset="0"/>
                            </a:rPr>
                            <m:t>count</m:t>
                          </m:r>
                          <m:d>
                            <m:dPr>
                              <m:ctrlPr>
                                <a:rPr lang="en-US" sz="1600" i="1" smtClean="0">
                                  <a:solidFill>
                                    <a:schemeClr val="tx1"/>
                                  </a:solidFill>
                                  <a:latin typeface="Cambria Math" panose="02040503050406030204" pitchFamily="18" charset="0"/>
                                </a:rPr>
                              </m:ctrlPr>
                            </m:dPr>
                            <m:e>
                              <m:sSub>
                                <m:sSubPr>
                                  <m:ctrlPr>
                                    <a:rPr lang="en-US" sz="160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b="0" i="0" smtClean="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b="0" i="1" smtClean="0">
                                  <a:solidFill>
                                    <a:schemeClr val="tx1"/>
                                  </a:solidFill>
                                  <a:latin typeface="Cambria Math" panose="02040503050406030204" pitchFamily="18" charset="0"/>
                                  <a:ea typeface="Cambria Math" panose="02040503050406030204" pitchFamily="18" charset="0"/>
                                </a:rPr>
                              </m:ctrlPr>
                            </m:naryPr>
                            <m:sub>
                              <m:r>
                                <m:rPr>
                                  <m:brk m:alnAt="25"/>
                                </m:rPr>
                                <a:rPr lang="en-US" sz="1600" b="0" i="1" smtClean="0">
                                  <a:solidFill>
                                    <a:schemeClr val="tx1"/>
                                  </a:solidFill>
                                  <a:latin typeface="Cambria Math" panose="02040503050406030204" pitchFamily="18" charset="0"/>
                                  <a:ea typeface="Cambria Math" panose="02040503050406030204" pitchFamily="18" charset="0"/>
                                </a:rPr>
                                <m:t>𝑖</m:t>
                              </m:r>
                              <m:r>
                                <a:rPr lang="en-US" sz="1600" b="0" i="1" smtClean="0">
                                  <a:solidFill>
                                    <a:schemeClr val="tx1"/>
                                  </a:solidFill>
                                  <a:latin typeface="Cambria Math" panose="02040503050406030204" pitchFamily="18" charset="0"/>
                                  <a:ea typeface="Cambria Math" panose="02040503050406030204" pitchFamily="18" charset="0"/>
                                </a:rPr>
                                <m:t>=1</m:t>
                              </m:r>
                            </m:sub>
                            <m:sup>
                              <m:r>
                                <a:rPr lang="en-US" sz="1600" b="0" i="1" smtClean="0">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21" name="TextBox 20">
                <a:extLst>
                  <a:ext uri="{FF2B5EF4-FFF2-40B4-BE49-F238E27FC236}">
                    <a16:creationId xmlns:a16="http://schemas.microsoft.com/office/drawing/2014/main" id="{B2A391BF-7414-FE0D-4688-5AA86ECD255E}"/>
                  </a:ext>
                </a:extLst>
              </p:cNvPr>
              <p:cNvSpPr txBox="1">
                <a:spLocks noRot="1" noChangeAspect="1" noMove="1" noResize="1" noEditPoints="1" noAdjustHandles="1" noChangeArrowheads="1" noChangeShapeType="1" noTextEdit="1"/>
              </p:cNvSpPr>
              <p:nvPr/>
            </p:nvSpPr>
            <p:spPr>
              <a:xfrm>
                <a:off x="2415473" y="1875005"/>
                <a:ext cx="2526461" cy="6274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F81A05-2841-FD7D-C591-172CF7727B21}"/>
                  </a:ext>
                </a:extLst>
              </p:cNvPr>
              <p:cNvSpPr txBox="1"/>
              <p:nvPr/>
            </p:nvSpPr>
            <p:spPr>
              <a:xfrm>
                <a:off x="510758" y="4589005"/>
                <a:ext cx="3809430" cy="338554"/>
              </a:xfrm>
              <a:prstGeom prst="rect">
                <a:avLst/>
              </a:prstGeom>
              <a:noFill/>
            </p:spPr>
            <p:txBody>
              <a:bodyPr wrap="square">
                <a:spAutoFit/>
              </a:bodyPr>
              <a:lstStyle/>
              <a:p>
                <a:r>
                  <a:rPr lang="en-US" sz="1600" i="1">
                    <a:solidFill>
                      <a:srgbClr val="FF0000"/>
                    </a:solidFill>
                  </a:rPr>
                  <a:t>*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r>
                          <a:rPr lang="en-US" sz="1600" b="0" i="1" smtClean="0">
                            <a:solidFill>
                              <a:srgbClr val="FF0000"/>
                            </a:solidFill>
                            <a:latin typeface="Cambria Math" panose="02040503050406030204" pitchFamily="18" charset="0"/>
                          </a:rPr>
                          <m:t>−1</m:t>
                        </m:r>
                      </m:sub>
                    </m:sSub>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𝑑</m:t>
                    </m:r>
                    <m:r>
                      <a:rPr lang="en-US" sz="1600" b="0" i="1" smtClean="0">
                        <a:solidFill>
                          <a:srgbClr val="FF0000"/>
                        </a:solidFill>
                        <a:latin typeface="Cambria Math" panose="02040503050406030204" pitchFamily="18" charset="0"/>
                        <a:ea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𝜆</m:t>
                        </m:r>
                      </m:e>
                      <m:sub>
                        <m:r>
                          <a:rPr lang="en-US" sz="1600" i="1">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𝜆</m:t>
                        </m:r>
                      </m:e>
                      <m:sub>
                        <m:r>
                          <a:rPr lang="en-US" sz="1600" b="0" i="1" smtClean="0">
                            <a:solidFill>
                              <a:srgbClr val="FF0000"/>
                            </a:solidFill>
                            <a:latin typeface="Cambria Math" panose="02040503050406030204" pitchFamily="18" charset="0"/>
                            <a:ea typeface="Cambria Math" panose="02040503050406030204" pitchFamily="18" charset="0"/>
                          </a:rPr>
                          <m:t>2</m:t>
                        </m:r>
                      </m:sub>
                    </m:sSub>
                    <m:r>
                      <a:rPr lang="en-US" sz="1600" b="0" i="1" smtClean="0">
                        <a:solidFill>
                          <a:srgbClr val="FF0000"/>
                        </a:solidFill>
                        <a:latin typeface="Cambria Math" panose="02040503050406030204" pitchFamily="18" charset="0"/>
                      </a:rPr>
                      <m:t>=1</m:t>
                    </m:r>
                  </m:oMath>
                </a14:m>
                <a:endParaRPr lang="en-US" sz="1600" i="1">
                  <a:solidFill>
                    <a:srgbClr val="FF0000"/>
                  </a:solidFill>
                </a:endParaRPr>
              </a:p>
            </p:txBody>
          </p:sp>
        </mc:Choice>
        <mc:Fallback xmlns="">
          <p:sp>
            <p:nvSpPr>
              <p:cNvPr id="24" name="TextBox 23">
                <a:extLst>
                  <a:ext uri="{FF2B5EF4-FFF2-40B4-BE49-F238E27FC236}">
                    <a16:creationId xmlns:a16="http://schemas.microsoft.com/office/drawing/2014/main" id="{A2F81A05-2841-FD7D-C591-172CF7727B21}"/>
                  </a:ext>
                </a:extLst>
              </p:cNvPr>
              <p:cNvSpPr txBox="1">
                <a:spLocks noRot="1" noChangeAspect="1" noMove="1" noResize="1" noEditPoints="1" noAdjustHandles="1" noChangeArrowheads="1" noChangeShapeType="1" noTextEdit="1"/>
              </p:cNvSpPr>
              <p:nvPr/>
            </p:nvSpPr>
            <p:spPr>
              <a:xfrm>
                <a:off x="510758" y="4589005"/>
                <a:ext cx="3809430" cy="338554"/>
              </a:xfrm>
              <a:prstGeom prst="rect">
                <a:avLst/>
              </a:prstGeom>
              <a:blipFill>
                <a:blip r:embed="rId8"/>
                <a:stretch>
                  <a:fillRect l="-960" t="-5455" b="-2363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9F75B6D-6B8D-1033-DB4E-A660FD6BDE7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48</a:t>
            </a:r>
          </a:p>
        </p:txBody>
      </p:sp>
    </p:spTree>
    <p:extLst>
      <p:ext uri="{BB962C8B-B14F-4D97-AF65-F5344CB8AC3E}">
        <p14:creationId xmlns:p14="http://schemas.microsoft.com/office/powerpoint/2010/main" val="36020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extBox 1">
            <a:extLst>
              <a:ext uri="{FF2B5EF4-FFF2-40B4-BE49-F238E27FC236}">
                <a16:creationId xmlns:a16="http://schemas.microsoft.com/office/drawing/2014/main" id="{C191D984-B28D-A606-5DF2-B28367615056}"/>
              </a:ext>
            </a:extLst>
          </p:cNvPr>
          <p:cNvSpPr txBox="1"/>
          <p:nvPr/>
        </p:nvSpPr>
        <p:spPr>
          <a:xfrm>
            <a:off x="381780" y="3027823"/>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7F6CC1B-F4AE-2B94-B3E9-319196323AB4}"/>
                  </a:ext>
                </a:extLst>
              </p:cNvPr>
              <p:cNvGraphicFramePr>
                <a:graphicFrameLocks noGrp="1"/>
              </p:cNvGraphicFramePr>
              <p:nvPr>
                <p:extLst>
                  <p:ext uri="{D42A27DB-BD31-4B8C-83A1-F6EECF244321}">
                    <p14:modId xmlns:p14="http://schemas.microsoft.com/office/powerpoint/2010/main" val="3417173056"/>
                  </p:ext>
                </p:extLst>
              </p:nvPr>
            </p:nvGraphicFramePr>
            <p:xfrm>
              <a:off x="381781"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𝒇𝒓𝒆𝒒</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3</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1</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4" name="Table 4">
                <a:extLst>
                  <a:ext uri="{FF2B5EF4-FFF2-40B4-BE49-F238E27FC236}">
                    <a16:creationId xmlns:a16="http://schemas.microsoft.com/office/drawing/2014/main" id="{C7F6CC1B-F4AE-2B94-B3E9-319196323AB4}"/>
                  </a:ext>
                </a:extLst>
              </p:cNvPr>
              <p:cNvGraphicFramePr>
                <a:graphicFrameLocks noGrp="1"/>
              </p:cNvGraphicFramePr>
              <p:nvPr>
                <p:extLst>
                  <p:ext uri="{D42A27DB-BD31-4B8C-83A1-F6EECF244321}">
                    <p14:modId xmlns:p14="http://schemas.microsoft.com/office/powerpoint/2010/main" val="3417173056"/>
                  </p:ext>
                </p:extLst>
              </p:nvPr>
            </p:nvGraphicFramePr>
            <p:xfrm>
              <a:off x="381781"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3"/>
                          <a:stretch>
                            <a:fillRect l="-68421" t="-1587" r="-11513" b="-398413"/>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3</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1</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10" name="Table 12">
            <a:extLst>
              <a:ext uri="{FF2B5EF4-FFF2-40B4-BE49-F238E27FC236}">
                <a16:creationId xmlns:a16="http://schemas.microsoft.com/office/drawing/2014/main" id="{996691D5-ED3F-6DB6-2A44-49CC65C5A0B0}"/>
              </a:ext>
            </a:extLst>
          </p:cNvPr>
          <p:cNvGraphicFramePr>
            <a:graphicFrameLocks noGrp="1"/>
          </p:cNvGraphicFramePr>
          <p:nvPr>
            <p:extLst>
              <p:ext uri="{D42A27DB-BD31-4B8C-83A1-F6EECF244321}">
                <p14:modId xmlns:p14="http://schemas.microsoft.com/office/powerpoint/2010/main" val="506603485"/>
              </p:ext>
            </p:extLst>
          </p:nvPr>
        </p:nvGraphicFramePr>
        <p:xfrm>
          <a:off x="381780" y="340491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2720092171"/>
                  </a:ext>
                </a:extLst>
              </a:tr>
            </a:tbl>
          </a:graphicData>
        </a:graphic>
      </p:graphicFrame>
      <p:grpSp>
        <p:nvGrpSpPr>
          <p:cNvPr id="15" name="Group 14">
            <a:extLst>
              <a:ext uri="{FF2B5EF4-FFF2-40B4-BE49-F238E27FC236}">
                <a16:creationId xmlns:a16="http://schemas.microsoft.com/office/drawing/2014/main" id="{CFBFB726-C58A-4319-D3AF-CA48CB6CB1A5}"/>
              </a:ext>
            </a:extLst>
          </p:cNvPr>
          <p:cNvGrpSpPr/>
          <p:nvPr/>
        </p:nvGrpSpPr>
        <p:grpSpPr>
          <a:xfrm>
            <a:off x="81356" y="85637"/>
            <a:ext cx="2324960" cy="565622"/>
            <a:chOff x="3162222" y="198927"/>
            <a:chExt cx="2324960" cy="565622"/>
          </a:xfrm>
        </p:grpSpPr>
        <p:sp>
          <p:nvSpPr>
            <p:cNvPr id="5" name="Google Shape;173;p30">
              <a:extLst>
                <a:ext uri="{FF2B5EF4-FFF2-40B4-BE49-F238E27FC236}">
                  <a16:creationId xmlns:a16="http://schemas.microsoft.com/office/drawing/2014/main" id="{E0A8D59E-8343-3FD5-232B-17151A06D688}"/>
                </a:ext>
              </a:extLst>
            </p:cNvPr>
            <p:cNvSpPr/>
            <p:nvPr/>
          </p:nvSpPr>
          <p:spPr>
            <a:xfrm>
              <a:off x="3162222" y="198927"/>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1" name="Google Shape;173;p30">
              <a:extLst>
                <a:ext uri="{FF2B5EF4-FFF2-40B4-BE49-F238E27FC236}">
                  <a16:creationId xmlns:a16="http://schemas.microsoft.com/office/drawing/2014/main" id="{BC9F9DE0-A855-8A94-FA2F-6624D385CB8F}"/>
                </a:ext>
              </a:extLst>
            </p:cNvPr>
            <p:cNvSpPr/>
            <p:nvPr/>
          </p:nvSpPr>
          <p:spPr>
            <a:xfrm>
              <a:off x="3249648" y="268245"/>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Linear Interpolation</a:t>
              </a:r>
              <a:endParaRPr sz="1800">
                <a:latin typeface="+mj-lt"/>
              </a:endParaRPr>
            </a:p>
          </p:txBody>
        </p:sp>
      </p:grpSp>
      <p:sp>
        <p:nvSpPr>
          <p:cNvPr id="19" name="TextBox 18">
            <a:extLst>
              <a:ext uri="{FF2B5EF4-FFF2-40B4-BE49-F238E27FC236}">
                <a16:creationId xmlns:a16="http://schemas.microsoft.com/office/drawing/2014/main" id="{2685F621-46AC-B405-4678-0A9A3485722C}"/>
              </a:ext>
            </a:extLst>
          </p:cNvPr>
          <p:cNvSpPr txBox="1"/>
          <p:nvPr/>
        </p:nvSpPr>
        <p:spPr>
          <a:xfrm>
            <a:off x="5458897" y="3027823"/>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20" name="Table 4">
                <a:extLst>
                  <a:ext uri="{FF2B5EF4-FFF2-40B4-BE49-F238E27FC236}">
                    <a16:creationId xmlns:a16="http://schemas.microsoft.com/office/drawing/2014/main" id="{A7956657-E2DF-870F-98D7-73D026FD77A2}"/>
                  </a:ext>
                </a:extLst>
              </p:cNvPr>
              <p:cNvGraphicFramePr>
                <a:graphicFrameLocks noGrp="1"/>
              </p:cNvGraphicFramePr>
              <p:nvPr>
                <p:extLst>
                  <p:ext uri="{D42A27DB-BD31-4B8C-83A1-F6EECF244321}">
                    <p14:modId xmlns:p14="http://schemas.microsoft.com/office/powerpoint/2010/main" val="140992981"/>
                  </p:ext>
                </p:extLst>
              </p:nvPr>
            </p:nvGraphicFramePr>
            <p:xfrm>
              <a:off x="5458898"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20" name="Table 4">
                <a:extLst>
                  <a:ext uri="{FF2B5EF4-FFF2-40B4-BE49-F238E27FC236}">
                    <a16:creationId xmlns:a16="http://schemas.microsoft.com/office/drawing/2014/main" id="{A7956657-E2DF-870F-98D7-73D026FD77A2}"/>
                  </a:ext>
                </a:extLst>
              </p:cNvPr>
              <p:cNvGraphicFramePr>
                <a:graphicFrameLocks noGrp="1"/>
              </p:cNvGraphicFramePr>
              <p:nvPr>
                <p:extLst>
                  <p:ext uri="{D42A27DB-BD31-4B8C-83A1-F6EECF244321}">
                    <p14:modId xmlns:p14="http://schemas.microsoft.com/office/powerpoint/2010/main" val="140992981"/>
                  </p:ext>
                </p:extLst>
              </p:nvPr>
            </p:nvGraphicFramePr>
            <p:xfrm>
              <a:off x="5458898"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4"/>
                          <a:stretch>
                            <a:fillRect l="-68421" t="-1587" r="-11513" b="-398413"/>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21" name="Table 12">
            <a:extLst>
              <a:ext uri="{FF2B5EF4-FFF2-40B4-BE49-F238E27FC236}">
                <a16:creationId xmlns:a16="http://schemas.microsoft.com/office/drawing/2014/main" id="{BDE651FE-4989-46F0-C59B-288FDBF76A81}"/>
              </a:ext>
            </a:extLst>
          </p:cNvPr>
          <p:cNvGraphicFramePr>
            <a:graphicFrameLocks noGrp="1"/>
          </p:cNvGraphicFramePr>
          <p:nvPr>
            <p:extLst>
              <p:ext uri="{D42A27DB-BD31-4B8C-83A1-F6EECF244321}">
                <p14:modId xmlns:p14="http://schemas.microsoft.com/office/powerpoint/2010/main" val="900732037"/>
              </p:ext>
            </p:extLst>
          </p:nvPr>
        </p:nvGraphicFramePr>
        <p:xfrm>
          <a:off x="5458897" y="340491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tc>
                <a:extLst>
                  <a:ext uri="{0D108BD9-81ED-4DB2-BD59-A6C34878D82A}">
                    <a16:rowId xmlns:a16="http://schemas.microsoft.com/office/drawing/2014/main" val="2720092171"/>
                  </a:ext>
                </a:extLst>
              </a:tr>
            </a:tbl>
          </a:graphicData>
        </a:graphic>
      </p:graphicFrame>
      <p:sp>
        <p:nvSpPr>
          <p:cNvPr id="3" name="TextBox 2">
            <a:extLst>
              <a:ext uri="{FF2B5EF4-FFF2-40B4-BE49-F238E27FC236}">
                <a16:creationId xmlns:a16="http://schemas.microsoft.com/office/drawing/2014/main" id="{89F35746-497A-AB26-A8A4-1FA0448305B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49</a:t>
            </a:r>
          </a:p>
        </p:txBody>
      </p:sp>
    </p:spTree>
    <p:extLst>
      <p:ext uri="{BB962C8B-B14F-4D97-AF65-F5344CB8AC3E}">
        <p14:creationId xmlns:p14="http://schemas.microsoft.com/office/powerpoint/2010/main" val="402482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3" name="TextBox 2">
            <a:extLst>
              <a:ext uri="{FF2B5EF4-FFF2-40B4-BE49-F238E27FC236}">
                <a16:creationId xmlns:a16="http://schemas.microsoft.com/office/drawing/2014/main" id="{B8EAA59F-890B-D2CF-947D-DA5459631D8C}"/>
              </a:ext>
            </a:extLst>
          </p:cNvPr>
          <p:cNvSpPr txBox="1"/>
          <p:nvPr/>
        </p:nvSpPr>
        <p:spPr>
          <a:xfrm>
            <a:off x="545018" y="1096987"/>
            <a:ext cx="6792468" cy="2949525"/>
          </a:xfrm>
          <a:prstGeom prst="rect">
            <a:avLst/>
          </a:prstGeom>
          <a:noFill/>
        </p:spPr>
        <p:txBody>
          <a:bodyPr wrap="square" rtlCol="0">
            <a:spAutoFit/>
          </a:bodyPr>
          <a:lstStyle/>
          <a:p>
            <a:pPr>
              <a:lnSpc>
                <a:spcPct val="150000"/>
              </a:lnSpc>
            </a:pPr>
            <a:r>
              <a:rPr lang="vi-VN" sz="1800" b="0" i="0">
                <a:solidFill>
                  <a:schemeClr val="tx1"/>
                </a:solidFill>
                <a:effectLst/>
                <a:latin typeface="Arial" panose="020B0604020202020204" pitchFamily="34" charset="0"/>
                <a:cs typeface="Arial" panose="020B0604020202020204" pitchFamily="34" charset="0"/>
              </a:rPr>
              <a:t> - “Term" là một thuật ngữ để chỉ một đơn vị cơ bản của thông tin được sử dụng để biểu diễn một khái niệm hoặc một ý tưởng trong một tài liệu văn bản.</a:t>
            </a:r>
          </a:p>
          <a:p>
            <a:pPr>
              <a:lnSpc>
                <a:spcPct val="150000"/>
              </a:lnSpc>
            </a:pPr>
            <a:r>
              <a:rPr lang="vi-VN" sz="1800">
                <a:solidFill>
                  <a:schemeClr val="tx1"/>
                </a:solidFill>
                <a:latin typeface="Arial" panose="020B0604020202020204" pitchFamily="34" charset="0"/>
                <a:cs typeface="Arial" panose="020B0604020202020204" pitchFamily="34" charset="0"/>
              </a:rPr>
              <a:t>- Là một dãy các kí tự liên tiếp nhau không quy định độ dài chuỗi, các term không trùng nhau,có thể là một số nguyên, một từ chứa trong document.</a:t>
            </a:r>
          </a:p>
          <a:p>
            <a:pPr>
              <a:lnSpc>
                <a:spcPct val="150000"/>
              </a:lnSpc>
            </a:pPr>
            <a:r>
              <a:rPr lang="en-US" sz="1800" i="1" err="1">
                <a:solidFill>
                  <a:schemeClr val="tx1"/>
                </a:solidFill>
                <a:latin typeface="Arial" panose="020B0604020202020204" pitchFamily="34" charset="0"/>
                <a:cs typeface="Arial" panose="020B0604020202020204" pitchFamily="34" charset="0"/>
              </a:rPr>
              <a:t>Ví</a:t>
            </a:r>
            <a:r>
              <a:rPr lang="en-US" sz="1800" i="1">
                <a:solidFill>
                  <a:schemeClr val="tx1"/>
                </a:solidFill>
                <a:latin typeface="Arial" panose="020B0604020202020204" pitchFamily="34" charset="0"/>
                <a:cs typeface="Arial" panose="020B0604020202020204" pitchFamily="34" charset="0"/>
              </a:rPr>
              <a:t> </a:t>
            </a:r>
            <a:r>
              <a:rPr lang="en-US" sz="1800" i="1" err="1">
                <a:solidFill>
                  <a:schemeClr val="tx1"/>
                </a:solidFill>
                <a:latin typeface="Arial" panose="020B0604020202020204" pitchFamily="34" charset="0"/>
                <a:cs typeface="Arial" panose="020B0604020202020204" pitchFamily="34" charset="0"/>
              </a:rPr>
              <a:t>dụ</a:t>
            </a:r>
            <a:r>
              <a:rPr lang="en-US" sz="1800" i="1">
                <a:solidFill>
                  <a:schemeClr val="tx1"/>
                </a:solidFill>
                <a:latin typeface="Arial" panose="020B0604020202020204" pitchFamily="34" charset="0"/>
                <a:cs typeface="Arial" panose="020B0604020202020204" pitchFamily="34" charset="0"/>
              </a:rPr>
              <a:t>: “fee”, “lion”, “31”, “ticket”, …</a:t>
            </a:r>
          </a:p>
        </p:txBody>
      </p:sp>
      <p:sp>
        <p:nvSpPr>
          <p:cNvPr id="5" name="Google Shape;145;p27">
            <a:extLst>
              <a:ext uri="{FF2B5EF4-FFF2-40B4-BE49-F238E27FC236}">
                <a16:creationId xmlns:a16="http://schemas.microsoft.com/office/drawing/2014/main" id="{412A20AE-E3E4-CDFD-D474-63B34F8A838A}"/>
              </a:ext>
            </a:extLst>
          </p:cNvPr>
          <p:cNvSpPr txBox="1">
            <a:spLocks noGrp="1"/>
          </p:cNvSpPr>
          <p:nvPr>
            <p:ph type="title"/>
          </p:nvPr>
        </p:nvSpPr>
        <p:spPr>
          <a:xfrm>
            <a:off x="82502" y="31678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Term là gì?</a:t>
            </a:r>
            <a:endParaRPr>
              <a:solidFill>
                <a:schemeClr val="dk1"/>
              </a:solidFill>
            </a:endParaRPr>
          </a:p>
        </p:txBody>
      </p:sp>
      <p:sp>
        <p:nvSpPr>
          <p:cNvPr id="2" name="TextBox 1">
            <a:extLst>
              <a:ext uri="{FF2B5EF4-FFF2-40B4-BE49-F238E27FC236}">
                <a16:creationId xmlns:a16="http://schemas.microsoft.com/office/drawing/2014/main" id="{E43EC271-3E8E-C62C-B1AF-335533B1E84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a:t>
            </a:r>
          </a:p>
        </p:txBody>
      </p:sp>
    </p:spTree>
    <p:extLst>
      <p:ext uri="{BB962C8B-B14F-4D97-AF65-F5344CB8AC3E}">
        <p14:creationId xmlns:p14="http://schemas.microsoft.com/office/powerpoint/2010/main" val="235151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5" name="Group 14">
            <a:extLst>
              <a:ext uri="{FF2B5EF4-FFF2-40B4-BE49-F238E27FC236}">
                <a16:creationId xmlns:a16="http://schemas.microsoft.com/office/drawing/2014/main" id="{CFBFB726-C58A-4319-D3AF-CA48CB6CB1A5}"/>
              </a:ext>
            </a:extLst>
          </p:cNvPr>
          <p:cNvGrpSpPr/>
          <p:nvPr/>
        </p:nvGrpSpPr>
        <p:grpSpPr>
          <a:xfrm>
            <a:off x="81356" y="85637"/>
            <a:ext cx="2324960" cy="565622"/>
            <a:chOff x="3162222" y="198927"/>
            <a:chExt cx="2324960" cy="565622"/>
          </a:xfrm>
        </p:grpSpPr>
        <p:sp>
          <p:nvSpPr>
            <p:cNvPr id="5" name="Google Shape;173;p30">
              <a:extLst>
                <a:ext uri="{FF2B5EF4-FFF2-40B4-BE49-F238E27FC236}">
                  <a16:creationId xmlns:a16="http://schemas.microsoft.com/office/drawing/2014/main" id="{E0A8D59E-8343-3FD5-232B-17151A06D688}"/>
                </a:ext>
              </a:extLst>
            </p:cNvPr>
            <p:cNvSpPr/>
            <p:nvPr/>
          </p:nvSpPr>
          <p:spPr>
            <a:xfrm>
              <a:off x="3162222" y="198927"/>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1" name="Google Shape;173;p30">
              <a:extLst>
                <a:ext uri="{FF2B5EF4-FFF2-40B4-BE49-F238E27FC236}">
                  <a16:creationId xmlns:a16="http://schemas.microsoft.com/office/drawing/2014/main" id="{BC9F9DE0-A855-8A94-FA2F-6624D385CB8F}"/>
                </a:ext>
              </a:extLst>
            </p:cNvPr>
            <p:cNvSpPr/>
            <p:nvPr/>
          </p:nvSpPr>
          <p:spPr>
            <a:xfrm>
              <a:off x="3249648" y="268245"/>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Linear Interpolation</a:t>
              </a:r>
              <a:endParaRPr sz="1800">
                <a:latin typeface="+mj-lt"/>
              </a:endParaRPr>
            </a:p>
          </p:txBody>
        </p:sp>
      </p:grpSp>
      <mc:AlternateContent xmlns:mc="http://schemas.openxmlformats.org/markup-compatibility/2006">
        <mc:Choice xmlns:a14="http://schemas.microsoft.com/office/drawing/2010/main" Requires="a14">
          <p:graphicFrame>
            <p:nvGraphicFramePr>
              <p:cNvPr id="3" name="Table 4">
                <a:extLst>
                  <a:ext uri="{FF2B5EF4-FFF2-40B4-BE49-F238E27FC236}">
                    <a16:creationId xmlns:a16="http://schemas.microsoft.com/office/drawing/2014/main" id="{CAEACDE0-659D-3B96-8C3B-1F94B9C2BA1E}"/>
                  </a:ext>
                </a:extLst>
              </p:cNvPr>
              <p:cNvGraphicFramePr>
                <a:graphicFrameLocks noGrp="1"/>
              </p:cNvGraphicFramePr>
              <p:nvPr>
                <p:extLst>
                  <p:ext uri="{D42A27DB-BD31-4B8C-83A1-F6EECF244321}">
                    <p14:modId xmlns:p14="http://schemas.microsoft.com/office/powerpoint/2010/main" val="1825004594"/>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p:graphicFrame>
            <p:nvGraphicFramePr>
              <p:cNvPr id="3" name="Table 4">
                <a:extLst>
                  <a:ext uri="{FF2B5EF4-FFF2-40B4-BE49-F238E27FC236}">
                    <a16:creationId xmlns:a16="http://schemas.microsoft.com/office/drawing/2014/main" id="{CAEACDE0-659D-3B96-8C3B-1F94B9C2BA1E}"/>
                  </a:ext>
                </a:extLst>
              </p:cNvPr>
              <p:cNvGraphicFramePr>
                <a:graphicFrameLocks noGrp="1"/>
              </p:cNvGraphicFramePr>
              <p:nvPr>
                <p:extLst>
                  <p:ext uri="{D42A27DB-BD31-4B8C-83A1-F6EECF244321}">
                    <p14:modId xmlns:p14="http://schemas.microsoft.com/office/powerpoint/2010/main" val="1825004594"/>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6" name="Table 12">
            <a:extLst>
              <a:ext uri="{FF2B5EF4-FFF2-40B4-BE49-F238E27FC236}">
                <a16:creationId xmlns:a16="http://schemas.microsoft.com/office/drawing/2014/main" id="{C4BB665A-1AAF-A813-E639-57B624DB7392}"/>
              </a:ext>
            </a:extLst>
          </p:cNvPr>
          <p:cNvGraphicFramePr>
            <a:graphicFrameLocks noGrp="1"/>
          </p:cNvGraphicFramePr>
          <p:nvPr>
            <p:extLst>
              <p:ext uri="{D42A27DB-BD31-4B8C-83A1-F6EECF244321}">
                <p14:modId xmlns:p14="http://schemas.microsoft.com/office/powerpoint/2010/main" val="4077363702"/>
              </p:ext>
            </p:extLst>
          </p:nvPr>
        </p:nvGraphicFramePr>
        <p:xfrm>
          <a:off x="779087" y="3532509"/>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2720092171"/>
                  </a:ext>
                </a:extLst>
              </a:tr>
            </a:tbl>
          </a:graphicData>
        </a:graphic>
      </p:graphicFrame>
      <p:sp>
        <p:nvSpPr>
          <p:cNvPr id="7" name="TextBox 6">
            <a:extLst>
              <a:ext uri="{FF2B5EF4-FFF2-40B4-BE49-F238E27FC236}">
                <a16:creationId xmlns:a16="http://schemas.microsoft.com/office/drawing/2014/main" id="{49E2B42D-7685-FA8B-A4FC-0CE8F279B141}"/>
              </a:ext>
            </a:extLst>
          </p:cNvPr>
          <p:cNvSpPr txBox="1"/>
          <p:nvPr/>
        </p:nvSpPr>
        <p:spPr>
          <a:xfrm>
            <a:off x="779087" y="3161538"/>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C8741C-3A97-D2B9-9135-E4216E205F4B}"/>
                  </a:ext>
                </a:extLst>
              </p:cNvPr>
              <p:cNvSpPr txBox="1"/>
              <p:nvPr/>
            </p:nvSpPr>
            <p:spPr>
              <a:xfrm>
                <a:off x="168782" y="2556177"/>
                <a:ext cx="585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0.4</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xmlns="">
          <p:sp>
            <p:nvSpPr>
              <p:cNvPr id="8" name="TextBox 7">
                <a:extLst>
                  <a:ext uri="{FF2B5EF4-FFF2-40B4-BE49-F238E27FC236}">
                    <a16:creationId xmlns:a16="http://schemas.microsoft.com/office/drawing/2014/main" id="{F9C8741C-3A97-D2B9-9135-E4216E205F4B}"/>
                  </a:ext>
                </a:extLst>
              </p:cNvPr>
              <p:cNvSpPr txBox="1">
                <a:spLocks noRot="1" noChangeAspect="1" noMove="1" noResize="1" noEditPoints="1" noAdjustHandles="1" noChangeArrowheads="1" noChangeShapeType="1" noTextEdit="1"/>
              </p:cNvSpPr>
              <p:nvPr/>
            </p:nvSpPr>
            <p:spPr>
              <a:xfrm>
                <a:off x="168782" y="2556177"/>
                <a:ext cx="585097" cy="276999"/>
              </a:xfrm>
              <a:prstGeom prst="rect">
                <a:avLst/>
              </a:prstGeom>
              <a:blipFill>
                <a:blip r:embed="rId4"/>
                <a:stretch>
                  <a:fillRect l="-8333" r="-520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AA56C2-B956-0F10-8096-07C88093A978}"/>
                  </a:ext>
                </a:extLst>
              </p:cNvPr>
              <p:cNvSpPr txBox="1"/>
              <p:nvPr/>
            </p:nvSpPr>
            <p:spPr>
              <a:xfrm>
                <a:off x="4857740" y="2560516"/>
                <a:ext cx="7582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0.6</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xmlns="">
          <p:sp>
            <p:nvSpPr>
              <p:cNvPr id="12" name="TextBox 11">
                <a:extLst>
                  <a:ext uri="{FF2B5EF4-FFF2-40B4-BE49-F238E27FC236}">
                    <a16:creationId xmlns:a16="http://schemas.microsoft.com/office/drawing/2014/main" id="{7FAA56C2-B956-0F10-8096-07C88093A978}"/>
                  </a:ext>
                </a:extLst>
              </p:cNvPr>
              <p:cNvSpPr txBox="1">
                <a:spLocks noRot="1" noChangeAspect="1" noMove="1" noResize="1" noEditPoints="1" noAdjustHandles="1" noChangeArrowheads="1" noChangeShapeType="1" noTextEdit="1"/>
              </p:cNvSpPr>
              <p:nvPr/>
            </p:nvSpPr>
            <p:spPr>
              <a:xfrm>
                <a:off x="4857740" y="2560516"/>
                <a:ext cx="758221" cy="276999"/>
              </a:xfrm>
              <a:prstGeom prst="rect">
                <a:avLst/>
              </a:prstGeom>
              <a:blipFill>
                <a:blip r:embed="rId5"/>
                <a:stretch>
                  <a:fillRect l="-5645" r="-4839" b="-1111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4854905-E221-1F22-A40E-7FF576A7431F}"/>
              </a:ext>
            </a:extLst>
          </p:cNvPr>
          <p:cNvSpPr txBox="1"/>
          <p:nvPr/>
        </p:nvSpPr>
        <p:spPr>
          <a:xfrm>
            <a:off x="5615961" y="3147133"/>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6437858E-4873-7FBB-0EA9-C11152FF6AAE}"/>
                  </a:ext>
                </a:extLst>
              </p:cNvPr>
              <p:cNvGraphicFramePr>
                <a:graphicFrameLocks noGrp="1"/>
              </p:cNvGraphicFramePr>
              <p:nvPr>
                <p:extLst>
                  <p:ext uri="{D42A27DB-BD31-4B8C-83A1-F6EECF244321}">
                    <p14:modId xmlns:p14="http://schemas.microsoft.com/office/powerpoint/2010/main" val="3458494736"/>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18" name="Table 4">
                <a:extLst>
                  <a:ext uri="{FF2B5EF4-FFF2-40B4-BE49-F238E27FC236}">
                    <a16:creationId xmlns:a16="http://schemas.microsoft.com/office/drawing/2014/main" id="{6437858E-4873-7FBB-0EA9-C11152FF6AAE}"/>
                  </a:ext>
                </a:extLst>
              </p:cNvPr>
              <p:cNvGraphicFramePr>
                <a:graphicFrameLocks noGrp="1"/>
              </p:cNvGraphicFramePr>
              <p:nvPr>
                <p:extLst>
                  <p:ext uri="{D42A27DB-BD31-4B8C-83A1-F6EECF244321}">
                    <p14:modId xmlns:p14="http://schemas.microsoft.com/office/powerpoint/2010/main" val="3458494736"/>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6"/>
                          <a:stretch>
                            <a:fillRect l="-68647" t="-1587" r="-11881" b="-396825"/>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22" name="Table 12">
            <a:extLst>
              <a:ext uri="{FF2B5EF4-FFF2-40B4-BE49-F238E27FC236}">
                <a16:creationId xmlns:a16="http://schemas.microsoft.com/office/drawing/2014/main" id="{53444075-63AD-53AC-AD48-7CF12E44A3A3}"/>
              </a:ext>
            </a:extLst>
          </p:cNvPr>
          <p:cNvGraphicFramePr>
            <a:graphicFrameLocks noGrp="1"/>
          </p:cNvGraphicFramePr>
          <p:nvPr>
            <p:extLst>
              <p:ext uri="{D42A27DB-BD31-4B8C-83A1-F6EECF244321}">
                <p14:modId xmlns:p14="http://schemas.microsoft.com/office/powerpoint/2010/main" val="2757149257"/>
              </p:ext>
            </p:extLst>
          </p:nvPr>
        </p:nvGraphicFramePr>
        <p:xfrm>
          <a:off x="5615961" y="352422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69A1C42E-1489-FF15-6882-024A0739F161}"/>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50</a:t>
            </a:r>
          </a:p>
        </p:txBody>
      </p:sp>
    </p:spTree>
    <p:extLst>
      <p:ext uri="{BB962C8B-B14F-4D97-AF65-F5344CB8AC3E}">
        <p14:creationId xmlns:p14="http://schemas.microsoft.com/office/powerpoint/2010/main" val="1523537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le 4">
                <a:extLst>
                  <a:ext uri="{FF2B5EF4-FFF2-40B4-BE49-F238E27FC236}">
                    <a16:creationId xmlns:a16="http://schemas.microsoft.com/office/drawing/2014/main" id="{01FCFEEC-19D9-D664-7550-DF753EC68095}"/>
                  </a:ext>
                </a:extLst>
              </p:cNvPr>
              <p:cNvGraphicFramePr>
                <a:graphicFrameLocks noGrp="1"/>
              </p:cNvGraphicFramePr>
              <p:nvPr>
                <p:extLst>
                  <p:ext uri="{D42A27DB-BD31-4B8C-83A1-F6EECF244321}">
                    <p14:modId xmlns:p14="http://schemas.microsoft.com/office/powerpoint/2010/main" val="2863070844"/>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p:graphicFrame>
            <p:nvGraphicFramePr>
              <p:cNvPr id="2" name="Table 4">
                <a:extLst>
                  <a:ext uri="{FF2B5EF4-FFF2-40B4-BE49-F238E27FC236}">
                    <a16:creationId xmlns:a16="http://schemas.microsoft.com/office/drawing/2014/main" id="{01FCFEEC-19D9-D664-7550-DF753EC68095}"/>
                  </a:ext>
                </a:extLst>
              </p:cNvPr>
              <p:cNvGraphicFramePr>
                <a:graphicFrameLocks noGrp="1"/>
              </p:cNvGraphicFramePr>
              <p:nvPr>
                <p:extLst>
                  <p:ext uri="{D42A27DB-BD31-4B8C-83A1-F6EECF244321}">
                    <p14:modId xmlns:p14="http://schemas.microsoft.com/office/powerpoint/2010/main" val="2863070844"/>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2"/>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3" name="Table 12">
            <a:extLst>
              <a:ext uri="{FF2B5EF4-FFF2-40B4-BE49-F238E27FC236}">
                <a16:creationId xmlns:a16="http://schemas.microsoft.com/office/drawing/2014/main" id="{A4FB46E7-6F89-5C87-F1E8-C31E1B844C3C}"/>
              </a:ext>
            </a:extLst>
          </p:cNvPr>
          <p:cNvGraphicFramePr>
            <a:graphicFrameLocks noGrp="1"/>
          </p:cNvGraphicFramePr>
          <p:nvPr>
            <p:extLst>
              <p:ext uri="{D42A27DB-BD31-4B8C-83A1-F6EECF244321}">
                <p14:modId xmlns:p14="http://schemas.microsoft.com/office/powerpoint/2010/main" val="3730448332"/>
              </p:ext>
            </p:extLst>
          </p:nvPr>
        </p:nvGraphicFramePr>
        <p:xfrm>
          <a:off x="779087" y="3532509"/>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dirty="0" err="1">
                          <a:solidFill>
                            <a:schemeClr val="tx1"/>
                          </a:solidFill>
                          <a:effectLst/>
                          <a:latin typeface="Arial" panose="020B0604020202020204" pitchFamily="34" charset="0"/>
                          <a:cs typeface="Arial" panose="020B0604020202020204" pitchFamily="34" charset="0"/>
                          <a:sym typeface="Arial"/>
                        </a:rPr>
                        <a:t>pressur</a:t>
                      </a:r>
                      <a:endParaRPr lang="en-US" dirty="0">
                        <a:latin typeface="Arial" panose="020B0604020202020204" pitchFamily="34" charset="0"/>
                        <a:cs typeface="Arial" panose="020B0604020202020204" pitchFamily="34" charset="0"/>
                      </a:endParaRPr>
                    </a:p>
                  </a:txBody>
                  <a:tcPr>
                    <a:solidFill>
                      <a:schemeClr val="accent5"/>
                    </a:solidFill>
                  </a:tcPr>
                </a:tc>
                <a:tc>
                  <a:txBody>
                    <a:bodyPr/>
                    <a:lstStyle/>
                    <a:p>
                      <a:pPr algn="ctr"/>
                      <a:endParaRPr lang="en-US" b="0" dirty="0">
                        <a:solidFill>
                          <a:schemeClr val="tx1"/>
                        </a:solidFill>
                        <a:latin typeface="Arial" panose="020B0604020202020204" pitchFamily="34" charset="0"/>
                        <a:cs typeface="Arial" panose="020B0604020202020204" pitchFamily="34" charset="0"/>
                      </a:endParaRPr>
                    </a:p>
                  </a:txBody>
                  <a:tcPr>
                    <a:solidFill>
                      <a:schemeClr val="accent4"/>
                    </a:solidFill>
                  </a:tcPr>
                </a:tc>
                <a:tc>
                  <a:txBody>
                    <a:bodyPr/>
                    <a:lstStyle/>
                    <a:p>
                      <a:pPr algn="ctr"/>
                      <a:endParaRPr lang="en-US" b="0" dirty="0">
                        <a:solidFill>
                          <a:schemeClr val="tx1"/>
                        </a:solidFill>
                        <a:latin typeface="Arial" panose="020B0604020202020204" pitchFamily="34" charset="0"/>
                        <a:cs typeface="Arial" panose="020B0604020202020204" pitchFamily="34" charset="0"/>
                      </a:endParaRPr>
                    </a:p>
                  </a:txBody>
                  <a:tcPr>
                    <a:solidFill>
                      <a:schemeClr val="accent4"/>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2 : 0.053</a:t>
                      </a:r>
                    </a:p>
                  </a:txBody>
                  <a:tcPr>
                    <a:solidFill>
                      <a:schemeClr val="accent4"/>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dirty="0">
                          <a:solidFill>
                            <a:schemeClr val="tx1"/>
                          </a:solidFill>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2720092171"/>
                  </a:ext>
                </a:extLst>
              </a:tr>
            </a:tbl>
          </a:graphicData>
        </a:graphic>
      </p:graphicFrame>
      <p:sp>
        <p:nvSpPr>
          <p:cNvPr id="4" name="TextBox 3">
            <a:extLst>
              <a:ext uri="{FF2B5EF4-FFF2-40B4-BE49-F238E27FC236}">
                <a16:creationId xmlns:a16="http://schemas.microsoft.com/office/drawing/2014/main" id="{85F97318-7E5A-7D8F-0091-011C6295F471}"/>
              </a:ext>
            </a:extLst>
          </p:cNvPr>
          <p:cNvSpPr txBox="1"/>
          <p:nvPr/>
        </p:nvSpPr>
        <p:spPr>
          <a:xfrm>
            <a:off x="779087" y="3161538"/>
            <a:ext cx="1088571" cy="307777"/>
          </a:xfrm>
          <a:prstGeom prst="rect">
            <a:avLst/>
          </a:prstGeom>
          <a:noFill/>
        </p:spPr>
        <p:txBody>
          <a:bodyPr wrap="square" rtlCol="0">
            <a:spAutoFit/>
          </a:bodyPr>
          <a:lstStyle/>
          <a:p>
            <a:r>
              <a:rPr lang="en-US"/>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540C03F-A350-2EF6-7B96-1DAE9CB48448}"/>
                  </a:ext>
                </a:extLst>
              </p:cNvPr>
              <p:cNvSpPr txBox="1"/>
              <p:nvPr/>
            </p:nvSpPr>
            <p:spPr>
              <a:xfrm>
                <a:off x="168782" y="2556177"/>
                <a:ext cx="585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0.4</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p:sp>
            <p:nvSpPr>
              <p:cNvPr id="5" name="TextBox 4">
                <a:extLst>
                  <a:ext uri="{FF2B5EF4-FFF2-40B4-BE49-F238E27FC236}">
                    <a16:creationId xmlns:a16="http://schemas.microsoft.com/office/drawing/2014/main" id="{5540C03F-A350-2EF6-7B96-1DAE9CB48448}"/>
                  </a:ext>
                </a:extLst>
              </p:cNvPr>
              <p:cNvSpPr txBox="1">
                <a:spLocks noRot="1" noChangeAspect="1" noMove="1" noResize="1" noEditPoints="1" noAdjustHandles="1" noChangeArrowheads="1" noChangeShapeType="1" noTextEdit="1"/>
              </p:cNvSpPr>
              <p:nvPr/>
            </p:nvSpPr>
            <p:spPr>
              <a:xfrm>
                <a:off x="168782" y="2556177"/>
                <a:ext cx="585097" cy="276999"/>
              </a:xfrm>
              <a:prstGeom prst="rect">
                <a:avLst/>
              </a:prstGeom>
              <a:blipFill>
                <a:blip r:embed="rId3"/>
                <a:stretch>
                  <a:fillRect l="-8333" r="-5208"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DE0418-1F9E-26C3-3048-50622566B61E}"/>
                  </a:ext>
                </a:extLst>
              </p:cNvPr>
              <p:cNvSpPr txBox="1"/>
              <p:nvPr/>
            </p:nvSpPr>
            <p:spPr>
              <a:xfrm>
                <a:off x="4857740" y="2560516"/>
                <a:ext cx="7582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0.6</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p:sp>
            <p:nvSpPr>
              <p:cNvPr id="6" name="TextBox 5">
                <a:extLst>
                  <a:ext uri="{FF2B5EF4-FFF2-40B4-BE49-F238E27FC236}">
                    <a16:creationId xmlns:a16="http://schemas.microsoft.com/office/drawing/2014/main" id="{11DE0418-1F9E-26C3-3048-50622566B61E}"/>
                  </a:ext>
                </a:extLst>
              </p:cNvPr>
              <p:cNvSpPr txBox="1">
                <a:spLocks noRot="1" noChangeAspect="1" noMove="1" noResize="1" noEditPoints="1" noAdjustHandles="1" noChangeArrowheads="1" noChangeShapeType="1" noTextEdit="1"/>
              </p:cNvSpPr>
              <p:nvPr/>
            </p:nvSpPr>
            <p:spPr>
              <a:xfrm>
                <a:off x="4857740" y="2560516"/>
                <a:ext cx="758221" cy="276999"/>
              </a:xfrm>
              <a:prstGeom prst="rect">
                <a:avLst/>
              </a:prstGeom>
              <a:blipFill>
                <a:blip r:embed="rId4"/>
                <a:stretch>
                  <a:fillRect l="-5645" r="-4839" b="-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16AAF84-6ABC-8450-347C-396D8FD59505}"/>
              </a:ext>
            </a:extLst>
          </p:cNvPr>
          <p:cNvSpPr txBox="1"/>
          <p:nvPr/>
        </p:nvSpPr>
        <p:spPr>
          <a:xfrm>
            <a:off x="5615961" y="3147133"/>
            <a:ext cx="1088571" cy="307777"/>
          </a:xfrm>
          <a:prstGeom prst="rect">
            <a:avLst/>
          </a:prstGeom>
          <a:noFill/>
        </p:spPr>
        <p:txBody>
          <a:bodyPr wrap="square" rtlCol="0">
            <a:spAutoFit/>
          </a:bodyPr>
          <a:lstStyle/>
          <a:p>
            <a:r>
              <a:rPr lang="en-US"/>
              <a:t>…</a:t>
            </a:r>
          </a:p>
        </p:txBody>
      </p:sp>
      <mc:AlternateContent xmlns:mc="http://schemas.openxmlformats.org/markup-compatibility/2006">
        <mc:Choice xmlns:a14="http://schemas.microsoft.com/office/drawing/2010/main" Requires="a14">
          <p:graphicFrame>
            <p:nvGraphicFramePr>
              <p:cNvPr id="8" name="Table 4">
                <a:extLst>
                  <a:ext uri="{FF2B5EF4-FFF2-40B4-BE49-F238E27FC236}">
                    <a16:creationId xmlns:a16="http://schemas.microsoft.com/office/drawing/2014/main" id="{EDEFF3DA-0A86-2A25-E1BD-33606C140F06}"/>
                  </a:ext>
                </a:extLst>
              </p:cNvPr>
              <p:cNvGraphicFramePr>
                <a:graphicFrameLocks noGrp="1"/>
              </p:cNvGraphicFramePr>
              <p:nvPr>
                <p:extLst>
                  <p:ext uri="{D42A27DB-BD31-4B8C-83A1-F6EECF244321}">
                    <p14:modId xmlns:p14="http://schemas.microsoft.com/office/powerpoint/2010/main" val="1245322639"/>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p:graphicFrame>
            <p:nvGraphicFramePr>
              <p:cNvPr id="8" name="Table 4">
                <a:extLst>
                  <a:ext uri="{FF2B5EF4-FFF2-40B4-BE49-F238E27FC236}">
                    <a16:creationId xmlns:a16="http://schemas.microsoft.com/office/drawing/2014/main" id="{EDEFF3DA-0A86-2A25-E1BD-33606C140F06}"/>
                  </a:ext>
                </a:extLst>
              </p:cNvPr>
              <p:cNvGraphicFramePr>
                <a:graphicFrameLocks noGrp="1"/>
              </p:cNvGraphicFramePr>
              <p:nvPr>
                <p:extLst>
                  <p:ext uri="{D42A27DB-BD31-4B8C-83A1-F6EECF244321}">
                    <p14:modId xmlns:p14="http://schemas.microsoft.com/office/powerpoint/2010/main" val="1245322639"/>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5"/>
                          <a:stretch>
                            <a:fillRect l="-68647" t="-1587" r="-11881" b="-396825"/>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9" name="Table 12">
            <a:extLst>
              <a:ext uri="{FF2B5EF4-FFF2-40B4-BE49-F238E27FC236}">
                <a16:creationId xmlns:a16="http://schemas.microsoft.com/office/drawing/2014/main" id="{9A7351CE-6DD9-E9E6-D574-7E922738C464}"/>
              </a:ext>
            </a:extLst>
          </p:cNvPr>
          <p:cNvGraphicFramePr>
            <a:graphicFrameLocks noGrp="1"/>
          </p:cNvGraphicFramePr>
          <p:nvPr>
            <p:extLst>
              <p:ext uri="{D42A27DB-BD31-4B8C-83A1-F6EECF244321}">
                <p14:modId xmlns:p14="http://schemas.microsoft.com/office/powerpoint/2010/main" val="1108343509"/>
              </p:ext>
            </p:extLst>
          </p:nvPr>
        </p:nvGraphicFramePr>
        <p:xfrm>
          <a:off x="5615961" y="352422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dirty="0" err="1">
                          <a:solidFill>
                            <a:schemeClr val="tx1"/>
                          </a:solidFill>
                          <a:effectLst/>
                          <a:latin typeface="Arial" panose="020B0604020202020204" pitchFamily="34" charset="0"/>
                          <a:cs typeface="Arial" panose="020B0604020202020204" pitchFamily="34" charset="0"/>
                          <a:sym typeface="Arial"/>
                        </a:rPr>
                        <a:t>pressur</a:t>
                      </a:r>
                      <a:endParaRPr lang="en-US" dirty="0">
                        <a:latin typeface="Arial" panose="020B0604020202020204" pitchFamily="34" charset="0"/>
                        <a:cs typeface="Arial" panose="020B0604020202020204" pitchFamily="34" charset="0"/>
                      </a:endParaRPr>
                    </a:p>
                  </a:txBody>
                  <a:tcPr>
                    <a:solidFill>
                      <a:schemeClr val="accent4"/>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0.005</a:t>
                      </a:r>
                    </a:p>
                  </a:txBody>
                  <a:tcPr>
                    <a:solidFill>
                      <a:schemeClr val="accent4"/>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dirty="0">
                          <a:solidFill>
                            <a:schemeClr val="tx1"/>
                          </a:solidFill>
                          <a:latin typeface="Arial" panose="020B0604020202020204" pitchFamily="34" charset="0"/>
                          <a:cs typeface="Arial" panose="020B0604020202020204" pitchFamily="34" charset="0"/>
                        </a:rPr>
                        <a:t>0.005</a:t>
                      </a:r>
                    </a:p>
                  </a:txBody>
                  <a:tcPr/>
                </a:tc>
                <a:extLst>
                  <a:ext uri="{0D108BD9-81ED-4DB2-BD59-A6C34878D82A}">
                    <a16:rowId xmlns:a16="http://schemas.microsoft.com/office/drawing/2014/main" val="2720092171"/>
                  </a:ext>
                </a:extLst>
              </a:tr>
            </a:tbl>
          </a:graphicData>
        </a:graphic>
      </p:graphicFrame>
    </p:spTree>
    <p:extLst>
      <p:ext uri="{BB962C8B-B14F-4D97-AF65-F5344CB8AC3E}">
        <p14:creationId xmlns:p14="http://schemas.microsoft.com/office/powerpoint/2010/main" val="951081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296E873A-55B6-851C-A7D9-ABA6D0269EE5}"/>
                  </a:ext>
                </a:extLst>
              </p:cNvPr>
              <p:cNvGraphicFramePr>
                <a:graphicFrameLocks noGrp="1"/>
              </p:cNvGraphicFramePr>
              <p:nvPr>
                <p:extLst>
                  <p:ext uri="{D42A27DB-BD31-4B8C-83A1-F6EECF244321}">
                    <p14:modId xmlns:p14="http://schemas.microsoft.com/office/powerpoint/2010/main" val="2210316104"/>
                  </p:ext>
                </p:extLst>
              </p:nvPr>
            </p:nvGraphicFramePr>
            <p:xfrm>
              <a:off x="2345585" y="829836"/>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0.013</a:t>
                          </a:r>
                        </a:p>
                      </a:txBody>
                      <a:tcPr/>
                    </a:tc>
                    <a:tc>
                      <a:txBody>
                        <a:bodyPr/>
                        <a:lstStyle/>
                        <a:p>
                          <a:pPr algn="ctr"/>
                          <a:r>
                            <a:rPr lang="en-US">
                              <a:latin typeface="Arial" panose="020B0604020202020204" pitchFamily="34" charset="0"/>
                              <a:cs typeface="Arial" panose="020B0604020202020204" pitchFamily="34" charset="0"/>
                            </a:rPr>
                            <a:t>1 : 0.012</a:t>
                          </a:r>
                        </a:p>
                      </a:txBody>
                      <a:tcPr/>
                    </a:tc>
                    <a:tc>
                      <a:txBody>
                        <a:bodyPr/>
                        <a:lstStyle/>
                        <a:p>
                          <a:pPr algn="ctr"/>
                          <a:r>
                            <a:rPr lang="en-US">
                              <a:latin typeface="Arial" panose="020B0604020202020204" pitchFamily="34" charset="0"/>
                              <a:cs typeface="Arial" panose="020B0604020202020204" pitchFamily="34" charset="0"/>
                            </a:rPr>
                            <a:t>2 : 0.029</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0.010</a:t>
                          </a:r>
                        </a:p>
                      </a:txBody>
                      <a:tcPr/>
                    </a:tc>
                    <a:tc>
                      <a:txBody>
                        <a:bodyPr/>
                        <a:lstStyle/>
                        <a:p>
                          <a:pPr algn="ctr"/>
                          <a:r>
                            <a:rPr lang="en-US">
                              <a:latin typeface="Arial" panose="020B0604020202020204" pitchFamily="34" charset="0"/>
                              <a:cs typeface="Arial" panose="020B0604020202020204" pitchFamily="34" charset="0"/>
                            </a:rPr>
                            <a:t>1 : 0.009</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0.008</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8" name="Table 4">
                <a:extLst>
                  <a:ext uri="{FF2B5EF4-FFF2-40B4-BE49-F238E27FC236}">
                    <a16:creationId xmlns:a16="http://schemas.microsoft.com/office/drawing/2014/main" id="{296E873A-55B6-851C-A7D9-ABA6D0269EE5}"/>
                  </a:ext>
                </a:extLst>
              </p:cNvPr>
              <p:cNvGraphicFramePr>
                <a:graphicFrameLocks noGrp="1"/>
              </p:cNvGraphicFramePr>
              <p:nvPr>
                <p:extLst>
                  <p:ext uri="{D42A27DB-BD31-4B8C-83A1-F6EECF244321}">
                    <p14:modId xmlns:p14="http://schemas.microsoft.com/office/powerpoint/2010/main" val="2210316104"/>
                  </p:ext>
                </p:extLst>
              </p:nvPr>
            </p:nvGraphicFramePr>
            <p:xfrm>
              <a:off x="2345585" y="829836"/>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5"/>
                          <a:stretch>
                            <a:fillRect l="-38085" t="-3175" r="-213"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0.013</a:t>
                          </a:r>
                        </a:p>
                      </a:txBody>
                      <a:tcPr/>
                    </a:tc>
                    <a:tc>
                      <a:txBody>
                        <a:bodyPr/>
                        <a:lstStyle/>
                        <a:p>
                          <a:pPr algn="ctr"/>
                          <a:r>
                            <a:rPr lang="en-US">
                              <a:latin typeface="Arial" panose="020B0604020202020204" pitchFamily="34" charset="0"/>
                              <a:cs typeface="Arial" panose="020B0604020202020204" pitchFamily="34" charset="0"/>
                            </a:rPr>
                            <a:t>1 : 0.012</a:t>
                          </a:r>
                        </a:p>
                      </a:txBody>
                      <a:tcPr/>
                    </a:tc>
                    <a:tc>
                      <a:txBody>
                        <a:bodyPr/>
                        <a:lstStyle/>
                        <a:p>
                          <a:pPr algn="ctr"/>
                          <a:r>
                            <a:rPr lang="en-US">
                              <a:latin typeface="Arial" panose="020B0604020202020204" pitchFamily="34" charset="0"/>
                              <a:cs typeface="Arial" panose="020B0604020202020204" pitchFamily="34" charset="0"/>
                            </a:rPr>
                            <a:t>2 : 0.029</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0.010</a:t>
                          </a:r>
                        </a:p>
                      </a:txBody>
                      <a:tcPr/>
                    </a:tc>
                    <a:tc>
                      <a:txBody>
                        <a:bodyPr/>
                        <a:lstStyle/>
                        <a:p>
                          <a:pPr algn="ctr"/>
                          <a:r>
                            <a:rPr lang="en-US">
                              <a:latin typeface="Arial" panose="020B0604020202020204" pitchFamily="34" charset="0"/>
                              <a:cs typeface="Arial" panose="020B0604020202020204" pitchFamily="34" charset="0"/>
                            </a:rPr>
                            <a:t>1 : 0.009</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0.008</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9" name="Table 12">
            <a:extLst>
              <a:ext uri="{FF2B5EF4-FFF2-40B4-BE49-F238E27FC236}">
                <a16:creationId xmlns:a16="http://schemas.microsoft.com/office/drawing/2014/main" id="{DA3ECF70-C770-6D48-6A92-90AD9A667607}"/>
              </a:ext>
            </a:extLst>
          </p:cNvPr>
          <p:cNvGraphicFramePr>
            <a:graphicFrameLocks noGrp="1"/>
          </p:cNvGraphicFramePr>
          <p:nvPr>
            <p:extLst>
              <p:ext uri="{D42A27DB-BD31-4B8C-83A1-F6EECF244321}">
                <p14:modId xmlns:p14="http://schemas.microsoft.com/office/powerpoint/2010/main" val="3470039374"/>
              </p:ext>
            </p:extLst>
          </p:nvPr>
        </p:nvGraphicFramePr>
        <p:xfrm>
          <a:off x="2358190" y="3237852"/>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0.024</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0.024</a:t>
                      </a:r>
                    </a:p>
                  </a:txBody>
                  <a:tcPr/>
                </a:tc>
                <a:extLst>
                  <a:ext uri="{0D108BD9-81ED-4DB2-BD59-A6C34878D82A}">
                    <a16:rowId xmlns:a16="http://schemas.microsoft.com/office/drawing/2014/main" val="2720092171"/>
                  </a:ext>
                </a:extLst>
              </a:tr>
            </a:tbl>
          </a:graphicData>
        </a:graphic>
      </p:graphicFrame>
      <p:sp>
        <p:nvSpPr>
          <p:cNvPr id="10" name="TextBox 9">
            <a:extLst>
              <a:ext uri="{FF2B5EF4-FFF2-40B4-BE49-F238E27FC236}">
                <a16:creationId xmlns:a16="http://schemas.microsoft.com/office/drawing/2014/main" id="{3EC97D2C-99F3-FAB9-C28B-2682AD47EDD5}"/>
              </a:ext>
            </a:extLst>
          </p:cNvPr>
          <p:cNvSpPr txBox="1"/>
          <p:nvPr/>
        </p:nvSpPr>
        <p:spPr>
          <a:xfrm>
            <a:off x="2358190" y="2866881"/>
            <a:ext cx="1088571" cy="307777"/>
          </a:xfrm>
          <a:prstGeom prst="rect">
            <a:avLst/>
          </a:prstGeom>
          <a:noFill/>
        </p:spPr>
        <p:txBody>
          <a:bodyPr wrap="square" rtlCol="0">
            <a:spAutoFit/>
          </a:bodyPr>
          <a:lstStyle/>
          <a:p>
            <a:r>
              <a:rPr lang="en-US"/>
              <a:t>…</a:t>
            </a:r>
          </a:p>
        </p:txBody>
      </p:sp>
      <p:sp>
        <p:nvSpPr>
          <p:cNvPr id="2" name="TextBox 1">
            <a:extLst>
              <a:ext uri="{FF2B5EF4-FFF2-40B4-BE49-F238E27FC236}">
                <a16:creationId xmlns:a16="http://schemas.microsoft.com/office/drawing/2014/main" id="{5B40BCBE-BF4A-42E4-975F-D8301EA0844C}"/>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51</a:t>
            </a:r>
          </a:p>
        </p:txBody>
      </p:sp>
    </p:spTree>
    <p:extLst>
      <p:ext uri="{BB962C8B-B14F-4D97-AF65-F5344CB8AC3E}">
        <p14:creationId xmlns:p14="http://schemas.microsoft.com/office/powerpoint/2010/main" val="175587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48263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Ưu</a:t>
            </a:r>
            <a:r>
              <a:rPr lang="en-US"/>
              <a:t> </a:t>
            </a:r>
            <a:r>
              <a:rPr lang="en-US" err="1"/>
              <a:t>điểm</a:t>
            </a:r>
            <a:r>
              <a:rPr lang="en-US"/>
              <a:t> </a:t>
            </a:r>
            <a:r>
              <a:rPr lang="en-US">
                <a:latin typeface="+mj-lt"/>
              </a:rPr>
              <a:t>-</a:t>
            </a:r>
            <a:r>
              <a:rPr lang="en-US"/>
              <a:t> </a:t>
            </a:r>
            <a:r>
              <a:rPr lang="en-US" err="1"/>
              <a:t>Nhược</a:t>
            </a:r>
            <a:r>
              <a:rPr lang="en-US"/>
              <a:t> </a:t>
            </a:r>
            <a:r>
              <a:rPr lang="en-US" err="1"/>
              <a:t>điểm</a:t>
            </a:r>
            <a:endParaRPr>
              <a:solidFill>
                <a:schemeClr val="dk1"/>
              </a:solidFill>
            </a:endParaRPr>
          </a:p>
        </p:txBody>
      </p:sp>
      <p:grpSp>
        <p:nvGrpSpPr>
          <p:cNvPr id="3" name="Google Shape;1508;p36">
            <a:extLst>
              <a:ext uri="{FF2B5EF4-FFF2-40B4-BE49-F238E27FC236}">
                <a16:creationId xmlns:a16="http://schemas.microsoft.com/office/drawing/2014/main" id="{03C75302-A737-F9A2-7A48-508D539322CB}"/>
              </a:ext>
            </a:extLst>
          </p:cNvPr>
          <p:cNvGrpSpPr/>
          <p:nvPr/>
        </p:nvGrpSpPr>
        <p:grpSpPr>
          <a:xfrm>
            <a:off x="457187" y="1823470"/>
            <a:ext cx="8229626" cy="2596800"/>
            <a:chOff x="457175" y="2050350"/>
            <a:chExt cx="8229626" cy="2596800"/>
          </a:xfrm>
        </p:grpSpPr>
        <p:sp>
          <p:nvSpPr>
            <p:cNvPr id="4" name="Google Shape;1509;p36">
              <a:extLst>
                <a:ext uri="{FF2B5EF4-FFF2-40B4-BE49-F238E27FC236}">
                  <a16:creationId xmlns:a16="http://schemas.microsoft.com/office/drawing/2014/main" id="{B0140C3E-2BC5-0B0E-45A7-181A121D3B00}"/>
                </a:ext>
              </a:extLst>
            </p:cNvPr>
            <p:cNvSpPr/>
            <p:nvPr/>
          </p:nvSpPr>
          <p:spPr>
            <a:xfrm flipH="1">
              <a:off x="50732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10;p36">
              <a:extLst>
                <a:ext uri="{FF2B5EF4-FFF2-40B4-BE49-F238E27FC236}">
                  <a16:creationId xmlns:a16="http://schemas.microsoft.com/office/drawing/2014/main" id="{0FA01B7A-61BF-D47F-B5AF-78369AF5808F}"/>
                </a:ext>
              </a:extLst>
            </p:cNvPr>
            <p:cNvSpPr/>
            <p:nvPr/>
          </p:nvSpPr>
          <p:spPr>
            <a:xfrm flipH="1">
              <a:off x="8627701" y="2050350"/>
              <a:ext cx="59100" cy="521400"/>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1;p36">
              <a:extLst>
                <a:ext uri="{FF2B5EF4-FFF2-40B4-BE49-F238E27FC236}">
                  <a16:creationId xmlns:a16="http://schemas.microsoft.com/office/drawing/2014/main" id="{D502B73E-DDB3-B3CC-C6B3-5E7B3EF0CDBD}"/>
                </a:ext>
              </a:extLst>
            </p:cNvPr>
            <p:cNvSpPr/>
            <p:nvPr/>
          </p:nvSpPr>
          <p:spPr>
            <a:xfrm flipH="1">
              <a:off x="50732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2;p36">
              <a:extLst>
                <a:ext uri="{FF2B5EF4-FFF2-40B4-BE49-F238E27FC236}">
                  <a16:creationId xmlns:a16="http://schemas.microsoft.com/office/drawing/2014/main" id="{1AFE6A56-DAE8-B248-EF7B-D867FC3A41BB}"/>
                </a:ext>
              </a:extLst>
            </p:cNvPr>
            <p:cNvSpPr/>
            <p:nvPr/>
          </p:nvSpPr>
          <p:spPr>
            <a:xfrm flipH="1">
              <a:off x="8627701" y="3065282"/>
              <a:ext cx="59100" cy="5214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3;p36">
              <a:extLst>
                <a:ext uri="{FF2B5EF4-FFF2-40B4-BE49-F238E27FC236}">
                  <a16:creationId xmlns:a16="http://schemas.microsoft.com/office/drawing/2014/main" id="{A27B976F-9940-1E51-5D58-77E29CBA2431}"/>
                </a:ext>
              </a:extLst>
            </p:cNvPr>
            <p:cNvSpPr/>
            <p:nvPr/>
          </p:nvSpPr>
          <p:spPr>
            <a:xfrm flipH="1">
              <a:off x="50732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4;p36">
              <a:extLst>
                <a:ext uri="{FF2B5EF4-FFF2-40B4-BE49-F238E27FC236}">
                  <a16:creationId xmlns:a16="http://schemas.microsoft.com/office/drawing/2014/main" id="{8BD40C2D-1273-116F-3181-D86F5F7D86B4}"/>
                </a:ext>
              </a:extLst>
            </p:cNvPr>
            <p:cNvSpPr/>
            <p:nvPr/>
          </p:nvSpPr>
          <p:spPr>
            <a:xfrm flipH="1">
              <a:off x="8627701" y="4080215"/>
              <a:ext cx="59100" cy="521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5;p36">
              <a:extLst>
                <a:ext uri="{FF2B5EF4-FFF2-40B4-BE49-F238E27FC236}">
                  <a16:creationId xmlns:a16="http://schemas.microsoft.com/office/drawing/2014/main" id="{F7CE5AC2-6D71-4D1D-BFC2-441BB2CC567D}"/>
                </a:ext>
              </a:extLst>
            </p:cNvPr>
            <p:cNvSpPr/>
            <p:nvPr/>
          </p:nvSpPr>
          <p:spPr>
            <a:xfrm flipH="1">
              <a:off x="50732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7;p36">
              <a:extLst>
                <a:ext uri="{FF2B5EF4-FFF2-40B4-BE49-F238E27FC236}">
                  <a16:creationId xmlns:a16="http://schemas.microsoft.com/office/drawing/2014/main" id="{973D135D-26C7-5809-9698-66B451F26362}"/>
                </a:ext>
              </a:extLst>
            </p:cNvPr>
            <p:cNvSpPr/>
            <p:nvPr/>
          </p:nvSpPr>
          <p:spPr>
            <a:xfrm>
              <a:off x="4571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8;p36">
              <a:extLst>
                <a:ext uri="{FF2B5EF4-FFF2-40B4-BE49-F238E27FC236}">
                  <a16:creationId xmlns:a16="http://schemas.microsoft.com/office/drawing/2014/main" id="{00AE1BA9-C5A1-CB50-2C3D-0710912BCD7E}"/>
                </a:ext>
              </a:extLst>
            </p:cNvPr>
            <p:cNvSpPr/>
            <p:nvPr/>
          </p:nvSpPr>
          <p:spPr>
            <a:xfrm>
              <a:off x="457201" y="2050350"/>
              <a:ext cx="59100" cy="521400"/>
            </a:xfrm>
            <a:prstGeom prst="rect">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9;p36">
              <a:extLst>
                <a:ext uri="{FF2B5EF4-FFF2-40B4-BE49-F238E27FC236}">
                  <a16:creationId xmlns:a16="http://schemas.microsoft.com/office/drawing/2014/main" id="{8D4B276E-EFA3-2C89-E53C-8BE2F299DE51}"/>
                </a:ext>
              </a:extLst>
            </p:cNvPr>
            <p:cNvSpPr/>
            <p:nvPr/>
          </p:nvSpPr>
          <p:spPr>
            <a:xfrm>
              <a:off x="4571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0;p36">
              <a:extLst>
                <a:ext uri="{FF2B5EF4-FFF2-40B4-BE49-F238E27FC236}">
                  <a16:creationId xmlns:a16="http://schemas.microsoft.com/office/drawing/2014/main" id="{04F21E78-7E34-B8E9-A957-31FED889B180}"/>
                </a:ext>
              </a:extLst>
            </p:cNvPr>
            <p:cNvSpPr/>
            <p:nvPr/>
          </p:nvSpPr>
          <p:spPr>
            <a:xfrm>
              <a:off x="457205" y="3074580"/>
              <a:ext cx="59100" cy="5214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1;p36">
              <a:extLst>
                <a:ext uri="{FF2B5EF4-FFF2-40B4-BE49-F238E27FC236}">
                  <a16:creationId xmlns:a16="http://schemas.microsoft.com/office/drawing/2014/main" id="{67A5DCF0-E56E-482A-38E8-797DB86C90E5}"/>
                </a:ext>
              </a:extLst>
            </p:cNvPr>
            <p:cNvSpPr/>
            <p:nvPr/>
          </p:nvSpPr>
          <p:spPr>
            <a:xfrm>
              <a:off x="4571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2;p36">
              <a:extLst>
                <a:ext uri="{FF2B5EF4-FFF2-40B4-BE49-F238E27FC236}">
                  <a16:creationId xmlns:a16="http://schemas.microsoft.com/office/drawing/2014/main" id="{6E0EB7C0-6A36-9AAC-E715-EA55782D6FF3}"/>
                </a:ext>
              </a:extLst>
            </p:cNvPr>
            <p:cNvSpPr/>
            <p:nvPr/>
          </p:nvSpPr>
          <p:spPr>
            <a:xfrm>
              <a:off x="457175" y="4077876"/>
              <a:ext cx="59100" cy="5214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3;p36">
              <a:extLst>
                <a:ext uri="{FF2B5EF4-FFF2-40B4-BE49-F238E27FC236}">
                  <a16:creationId xmlns:a16="http://schemas.microsoft.com/office/drawing/2014/main" id="{D2187F0E-99DB-615B-6BA5-1A9433F32C3C}"/>
                </a:ext>
              </a:extLst>
            </p:cNvPr>
            <p:cNvSpPr/>
            <p:nvPr/>
          </p:nvSpPr>
          <p:spPr>
            <a:xfrm>
              <a:off x="4571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27;p36">
              <a:extLst>
                <a:ext uri="{FF2B5EF4-FFF2-40B4-BE49-F238E27FC236}">
                  <a16:creationId xmlns:a16="http://schemas.microsoft.com/office/drawing/2014/main" id="{BFC0AE8D-D8CE-624B-4F69-F9F400BA0F66}"/>
                </a:ext>
              </a:extLst>
            </p:cNvPr>
            <p:cNvSpPr txBox="1"/>
            <p:nvPr/>
          </p:nvSpPr>
          <p:spPr>
            <a:xfrm flipH="1">
              <a:off x="4991380" y="2068950"/>
              <a:ext cx="3459908" cy="502801"/>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US">
                  <a:latin typeface="Roboto"/>
                  <a:ea typeface="Roboto"/>
                  <a:cs typeface="Roboto"/>
                  <a:sym typeface="Roboto"/>
                </a:rPr>
                <a:t>N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lớn</a:t>
              </a:r>
              <a:r>
                <a:rPr lang="en-US">
                  <a:latin typeface="Roboto"/>
                  <a:ea typeface="Roboto"/>
                  <a:cs typeface="Roboto"/>
                  <a:sym typeface="Roboto"/>
                </a:rPr>
                <a:t> </a:t>
              </a:r>
              <a:r>
                <a:rPr lang="en-US" err="1">
                  <a:latin typeface="Roboto"/>
                  <a:ea typeface="Roboto"/>
                  <a:cs typeface="Roboto"/>
                  <a:sym typeface="Roboto"/>
                </a:rPr>
                <a:t>thì</a:t>
              </a:r>
              <a:r>
                <a:rPr lang="en-US">
                  <a:latin typeface="Roboto"/>
                  <a:ea typeface="Roboto"/>
                  <a:cs typeface="Roboto"/>
                  <a:sym typeface="Roboto"/>
                </a:rPr>
                <a:t> </a:t>
              </a:r>
              <a:r>
                <a:rPr lang="en-US" err="1">
                  <a:latin typeface="Roboto"/>
                  <a:ea typeface="Roboto"/>
                  <a:cs typeface="Roboto"/>
                  <a:sym typeface="Roboto"/>
                </a:rPr>
                <a:t>số</a:t>
              </a:r>
              <a:r>
                <a:rPr lang="en-US">
                  <a:latin typeface="Roboto"/>
                  <a:ea typeface="Roboto"/>
                  <a:cs typeface="Roboto"/>
                  <a:sym typeface="Roboto"/>
                </a:rPr>
                <a:t> N-gram </a:t>
              </a:r>
              <a:r>
                <a:rPr lang="en-US" err="1">
                  <a:latin typeface="Roboto"/>
                  <a:ea typeface="Roboto"/>
                  <a:cs typeface="Roboto"/>
                  <a:sym typeface="Roboto"/>
                </a:rPr>
                <a:t>phải</a:t>
              </a:r>
              <a:r>
                <a:rPr lang="en-US">
                  <a:latin typeface="Roboto"/>
                  <a:ea typeface="Roboto"/>
                  <a:cs typeface="Roboto"/>
                  <a:sym typeface="Roboto"/>
                </a:rPr>
                <a:t> </a:t>
              </a:r>
              <a:r>
                <a:rPr lang="en-US" err="1">
                  <a:latin typeface="Roboto"/>
                  <a:ea typeface="Roboto"/>
                  <a:cs typeface="Roboto"/>
                  <a:sym typeface="Roboto"/>
                </a:rPr>
                <a:t>xử</a:t>
              </a:r>
              <a:r>
                <a:rPr lang="en-US">
                  <a:latin typeface="Roboto"/>
                  <a:ea typeface="Roboto"/>
                  <a:cs typeface="Roboto"/>
                  <a:sym typeface="Roboto"/>
                </a:rPr>
                <a:t> </a:t>
              </a:r>
              <a:r>
                <a:rPr lang="en-US" err="1">
                  <a:latin typeface="Roboto"/>
                  <a:ea typeface="Roboto"/>
                  <a:cs typeface="Roboto"/>
                  <a:sym typeface="Roboto"/>
                </a:rPr>
                <a:t>lý</a:t>
              </a:r>
              <a:r>
                <a:rPr lang="en-US">
                  <a:latin typeface="Roboto"/>
                  <a:ea typeface="Roboto"/>
                  <a:cs typeface="Roboto"/>
                  <a:sym typeface="Roboto"/>
                </a:rPr>
                <a:t>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nhiều</a:t>
              </a:r>
              <a:r>
                <a:rPr lang="en-US">
                  <a:latin typeface="Roboto"/>
                  <a:ea typeface="Roboto"/>
                  <a:cs typeface="Roboto"/>
                  <a:sym typeface="Roboto"/>
                </a:rPr>
                <a:t> </a:t>
              </a:r>
              <a:r>
                <a:rPr lang="en-US" err="1">
                  <a:latin typeface="Roboto"/>
                  <a:ea typeface="Roboto"/>
                  <a:cs typeface="Roboto"/>
                  <a:sym typeface="Roboto"/>
                </a:rPr>
                <a:t>và</a:t>
              </a:r>
              <a:r>
                <a:rPr lang="en-US">
                  <a:latin typeface="Roboto"/>
                  <a:ea typeface="Roboto"/>
                  <a:cs typeface="Roboto"/>
                  <a:sym typeface="Roboto"/>
                </a:rPr>
                <a:t> </a:t>
              </a:r>
              <a:r>
                <a:rPr lang="en-US" err="1">
                  <a:latin typeface="Roboto"/>
                  <a:ea typeface="Roboto"/>
                  <a:cs typeface="Roboto"/>
                  <a:sym typeface="Roboto"/>
                </a:rPr>
                <a:t>không</a:t>
              </a:r>
              <a:r>
                <a:rPr lang="en-US">
                  <a:latin typeface="Roboto"/>
                  <a:ea typeface="Roboto"/>
                  <a:cs typeface="Roboto"/>
                  <a:sym typeface="Roboto"/>
                </a:rPr>
                <a:t> </a:t>
              </a:r>
              <a:r>
                <a:rPr lang="en-US" err="1">
                  <a:latin typeface="Roboto"/>
                  <a:ea typeface="Roboto"/>
                  <a:cs typeface="Roboto"/>
                  <a:sym typeface="Roboto"/>
                </a:rPr>
                <a:t>gian</a:t>
              </a:r>
              <a:r>
                <a:rPr lang="en-US">
                  <a:latin typeface="Roboto"/>
                  <a:ea typeface="Roboto"/>
                  <a:cs typeface="Roboto"/>
                  <a:sym typeface="Roboto"/>
                </a:rPr>
                <a:t> </a:t>
              </a:r>
              <a:r>
                <a:rPr lang="en-US" err="1">
                  <a:latin typeface="Roboto"/>
                  <a:ea typeface="Roboto"/>
                  <a:cs typeface="Roboto"/>
                  <a:sym typeface="Roboto"/>
                </a:rPr>
                <a:t>lưu</a:t>
              </a:r>
              <a:r>
                <a:rPr lang="en-US">
                  <a:latin typeface="Roboto"/>
                  <a:ea typeface="Roboto"/>
                  <a:cs typeface="Roboto"/>
                  <a:sym typeface="Roboto"/>
                </a:rPr>
                <a:t> </a:t>
              </a:r>
              <a:r>
                <a:rPr lang="en-US" err="1">
                  <a:latin typeface="Roboto"/>
                  <a:ea typeface="Roboto"/>
                  <a:cs typeface="Roboto"/>
                  <a:sym typeface="Roboto"/>
                </a:rPr>
                <a:t>trữ</a:t>
              </a:r>
              <a:r>
                <a:rPr lang="en-US">
                  <a:latin typeface="Roboto"/>
                  <a:ea typeface="Roboto"/>
                  <a:cs typeface="Roboto"/>
                  <a:sym typeface="Roboto"/>
                </a:rPr>
                <a:t>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lớn</a:t>
              </a:r>
              <a:endParaRPr>
                <a:latin typeface="Roboto"/>
                <a:ea typeface="Roboto"/>
                <a:cs typeface="Roboto"/>
                <a:sym typeface="Roboto"/>
              </a:endParaRPr>
            </a:p>
          </p:txBody>
        </p:sp>
        <p:sp>
          <p:nvSpPr>
            <p:cNvPr id="49" name="Google Shape;1530;p36">
              <a:extLst>
                <a:ext uri="{FF2B5EF4-FFF2-40B4-BE49-F238E27FC236}">
                  <a16:creationId xmlns:a16="http://schemas.microsoft.com/office/drawing/2014/main" id="{CC026C30-37BE-574F-A5FA-8E615CCDEEF7}"/>
                </a:ext>
              </a:extLst>
            </p:cNvPr>
            <p:cNvSpPr txBox="1"/>
            <p:nvPr/>
          </p:nvSpPr>
          <p:spPr>
            <a:xfrm flipH="1">
              <a:off x="5073275" y="3065280"/>
              <a:ext cx="3378014" cy="521401"/>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US" err="1">
                  <a:latin typeface="Roboto"/>
                  <a:ea typeface="Roboto"/>
                  <a:cs typeface="Roboto"/>
                  <a:sym typeface="Roboto"/>
                </a:rPr>
                <a:t>Một</a:t>
              </a:r>
              <a:r>
                <a:rPr lang="en-US">
                  <a:latin typeface="Roboto"/>
                  <a:ea typeface="Roboto"/>
                  <a:cs typeface="Roboto"/>
                  <a:sym typeface="Roboto"/>
                </a:rPr>
                <a:t> </a:t>
              </a:r>
              <a:r>
                <a:rPr lang="en-US" err="1">
                  <a:latin typeface="Roboto"/>
                  <a:ea typeface="Roboto"/>
                  <a:cs typeface="Roboto"/>
                  <a:sym typeface="Roboto"/>
                </a:rPr>
                <a:t>từ</a:t>
              </a:r>
              <a:r>
                <a:rPr lang="en-US">
                  <a:latin typeface="Roboto"/>
                  <a:ea typeface="Roboto"/>
                  <a:cs typeface="Roboto"/>
                  <a:sym typeface="Roboto"/>
                </a:rPr>
                <a:t> </a:t>
              </a:r>
              <a:r>
                <a:rPr lang="en-US" err="1">
                  <a:latin typeface="Roboto"/>
                  <a:ea typeface="Roboto"/>
                  <a:cs typeface="Roboto"/>
                  <a:sym typeface="Roboto"/>
                </a:rPr>
                <a:t>xuất</a:t>
              </a:r>
              <a:r>
                <a:rPr lang="en-US">
                  <a:latin typeface="Roboto"/>
                  <a:ea typeface="Roboto"/>
                  <a:cs typeface="Roboto"/>
                  <a:sym typeface="Roboto"/>
                </a:rPr>
                <a:t> </a:t>
              </a:r>
              <a:r>
                <a:rPr lang="en-US" err="1">
                  <a:latin typeface="Roboto"/>
                  <a:ea typeface="Roboto"/>
                  <a:cs typeface="Roboto"/>
                  <a:sym typeface="Roboto"/>
                </a:rPr>
                <a:t>hiện</a:t>
              </a:r>
              <a:r>
                <a:rPr lang="en-US">
                  <a:latin typeface="Roboto"/>
                  <a:ea typeface="Roboto"/>
                  <a:cs typeface="Roboto"/>
                  <a:sym typeface="Roboto"/>
                </a:rPr>
                <a:t> </a:t>
              </a:r>
              <a:r>
                <a:rPr lang="en-US" err="1">
                  <a:latin typeface="Roboto"/>
                  <a:ea typeface="Roboto"/>
                  <a:cs typeface="Roboto"/>
                  <a:sym typeface="Roboto"/>
                </a:rPr>
                <a:t>nhiều</a:t>
              </a:r>
              <a:r>
                <a:rPr lang="en-US">
                  <a:latin typeface="Roboto"/>
                  <a:ea typeface="Roboto"/>
                  <a:cs typeface="Roboto"/>
                  <a:sym typeface="Roboto"/>
                </a:rPr>
                <a:t> </a:t>
              </a:r>
              <a:r>
                <a:rPr lang="en-US" err="1">
                  <a:latin typeface="Roboto"/>
                  <a:ea typeface="Roboto"/>
                  <a:cs typeface="Roboto"/>
                  <a:sym typeface="Roboto"/>
                </a:rPr>
                <a:t>trong</a:t>
              </a:r>
              <a:r>
                <a:rPr lang="en-US">
                  <a:latin typeface="Roboto"/>
                  <a:ea typeface="Roboto"/>
                  <a:cs typeface="Roboto"/>
                  <a:sym typeface="Roboto"/>
                </a:rPr>
                <a:t> </a:t>
              </a:r>
              <a:r>
                <a:rPr lang="en-US" err="1">
                  <a:latin typeface="Roboto"/>
                  <a:ea typeface="Roboto"/>
                  <a:cs typeface="Roboto"/>
                  <a:sym typeface="Roboto"/>
                </a:rPr>
                <a:t>tài</a:t>
              </a:r>
              <a:r>
                <a:rPr lang="en-US">
                  <a:latin typeface="Roboto"/>
                  <a:ea typeface="Roboto"/>
                  <a:cs typeface="Roboto"/>
                  <a:sym typeface="Roboto"/>
                </a:rPr>
                <a:t> </a:t>
              </a:r>
              <a:r>
                <a:rPr lang="en-US" err="1">
                  <a:latin typeface="Roboto"/>
                  <a:ea typeface="Roboto"/>
                  <a:cs typeface="Roboto"/>
                  <a:sym typeface="Roboto"/>
                </a:rPr>
                <a:t>liệu</a:t>
              </a:r>
              <a:r>
                <a:rPr lang="en-US">
                  <a:latin typeface="Roboto"/>
                  <a:ea typeface="Roboto"/>
                  <a:cs typeface="Roboto"/>
                  <a:sym typeface="Roboto"/>
                </a:rPr>
                <a:t> </a:t>
              </a:r>
            </a:p>
            <a:p>
              <a:pPr marL="0" lvl="0" indent="0" algn="r" rtl="0">
                <a:lnSpc>
                  <a:spcPct val="150000"/>
                </a:lnSpc>
                <a:spcBef>
                  <a:spcPts val="0"/>
                </a:spcBef>
                <a:spcAft>
                  <a:spcPts val="0"/>
                </a:spcAft>
                <a:buNone/>
              </a:pP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ảnh</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hưởng</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đến</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kết</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quả</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xếp</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hạng</a:t>
              </a:r>
              <a:endParaRPr>
                <a:latin typeface="Roboto"/>
                <a:ea typeface="Roboto"/>
                <a:cs typeface="Roboto"/>
                <a:sym typeface="Roboto"/>
              </a:endParaRPr>
            </a:p>
          </p:txBody>
        </p:sp>
        <p:sp>
          <p:nvSpPr>
            <p:cNvPr id="47" name="Google Shape;1533;p36">
              <a:extLst>
                <a:ext uri="{FF2B5EF4-FFF2-40B4-BE49-F238E27FC236}">
                  <a16:creationId xmlns:a16="http://schemas.microsoft.com/office/drawing/2014/main" id="{C938B8BE-DEA2-4D98-390D-15CA9E8A723C}"/>
                </a:ext>
              </a:extLst>
            </p:cNvPr>
            <p:cNvSpPr txBox="1"/>
            <p:nvPr/>
          </p:nvSpPr>
          <p:spPr>
            <a:xfrm flipH="1">
              <a:off x="5073275" y="4080214"/>
              <a:ext cx="3378014" cy="512102"/>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a:latin typeface="Roboto"/>
                  <a:ea typeface="Roboto"/>
                  <a:cs typeface="Roboto"/>
                  <a:sym typeface="Roboto"/>
                </a:rPr>
                <a:t>Không phụ thuộc vào ngữ nghĩa của câu</a:t>
              </a:r>
              <a:endParaRPr>
                <a:latin typeface="Roboto"/>
                <a:ea typeface="Roboto"/>
                <a:cs typeface="Roboto"/>
                <a:sym typeface="Roboto"/>
              </a:endParaRPr>
            </a:p>
          </p:txBody>
        </p:sp>
        <p:sp>
          <p:nvSpPr>
            <p:cNvPr id="43" name="Google Shape;1539;p36">
              <a:extLst>
                <a:ext uri="{FF2B5EF4-FFF2-40B4-BE49-F238E27FC236}">
                  <a16:creationId xmlns:a16="http://schemas.microsoft.com/office/drawing/2014/main" id="{3C8D92F2-B86E-FD84-F82C-EFCEF60C46FE}"/>
                </a:ext>
              </a:extLst>
            </p:cNvPr>
            <p:cNvSpPr txBox="1"/>
            <p:nvPr/>
          </p:nvSpPr>
          <p:spPr>
            <a:xfrm flipH="1">
              <a:off x="692694" y="2068950"/>
              <a:ext cx="3377993" cy="502801"/>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Thứ</a:t>
              </a:r>
              <a:r>
                <a:rPr lang="en-US">
                  <a:latin typeface="Roboto"/>
                  <a:ea typeface="Roboto"/>
                  <a:cs typeface="Roboto"/>
                  <a:sym typeface="Roboto"/>
                </a:rPr>
                <a:t> </a:t>
              </a:r>
              <a:r>
                <a:rPr lang="en-US" err="1">
                  <a:latin typeface="Roboto"/>
                  <a:ea typeface="Roboto"/>
                  <a:cs typeface="Roboto"/>
                  <a:sym typeface="Roboto"/>
                </a:rPr>
                <a:t>tự</a:t>
              </a:r>
              <a:r>
                <a:rPr lang="en-US">
                  <a:latin typeface="Roboto"/>
                  <a:ea typeface="Roboto"/>
                  <a:cs typeface="Roboto"/>
                  <a:sym typeface="Roboto"/>
                </a:rPr>
                <a:t> </a:t>
              </a:r>
              <a:r>
                <a:rPr lang="en-US" err="1">
                  <a:latin typeface="Roboto"/>
                  <a:ea typeface="Roboto"/>
                  <a:cs typeface="Roboto"/>
                  <a:sym typeface="Roboto"/>
                </a:rPr>
                <a:t>của</a:t>
              </a:r>
              <a:r>
                <a:rPr lang="en-US">
                  <a:latin typeface="Roboto"/>
                  <a:ea typeface="Roboto"/>
                  <a:cs typeface="Roboto"/>
                  <a:sym typeface="Roboto"/>
                </a:rPr>
                <a:t> </a:t>
              </a:r>
              <a:r>
                <a:rPr lang="en-US" err="1">
                  <a:latin typeface="Roboto"/>
                  <a:ea typeface="Roboto"/>
                  <a:cs typeface="Roboto"/>
                  <a:sym typeface="Roboto"/>
                </a:rPr>
                <a:t>từ</a:t>
              </a:r>
              <a:r>
                <a:rPr lang="en-US">
                  <a:latin typeface="Roboto"/>
                  <a:ea typeface="Roboto"/>
                  <a:cs typeface="Roboto"/>
                  <a:sym typeface="Roboto"/>
                </a:rPr>
                <a:t> </a:t>
              </a:r>
              <a:r>
                <a:rPr lang="en-US" err="1">
                  <a:latin typeface="Roboto"/>
                  <a:ea typeface="Roboto"/>
                  <a:cs typeface="Roboto"/>
                  <a:sym typeface="Roboto"/>
                </a:rPr>
                <a:t>ảnh</a:t>
              </a:r>
              <a:r>
                <a:rPr lang="en-US">
                  <a:latin typeface="Roboto"/>
                  <a:ea typeface="Roboto"/>
                  <a:cs typeface="Roboto"/>
                  <a:sym typeface="Roboto"/>
                </a:rPr>
                <a:t> </a:t>
              </a:r>
              <a:r>
                <a:rPr lang="en-US" err="1">
                  <a:latin typeface="Roboto"/>
                  <a:ea typeface="Roboto"/>
                  <a:cs typeface="Roboto"/>
                  <a:sym typeface="Roboto"/>
                </a:rPr>
                <a:t>hưởng</a:t>
              </a:r>
              <a:r>
                <a:rPr lang="en-US">
                  <a:latin typeface="Roboto"/>
                  <a:ea typeface="Roboto"/>
                  <a:cs typeface="Roboto"/>
                  <a:sym typeface="Roboto"/>
                </a:rPr>
                <a:t> </a:t>
              </a:r>
              <a:r>
                <a:rPr lang="en-US" err="1">
                  <a:latin typeface="Roboto"/>
                  <a:ea typeface="Roboto"/>
                  <a:cs typeface="Roboto"/>
                  <a:sym typeface="Roboto"/>
                </a:rPr>
                <a:t>đến</a:t>
              </a:r>
              <a:r>
                <a:rPr lang="en-US">
                  <a:latin typeface="Roboto"/>
                  <a:ea typeface="Roboto"/>
                  <a:cs typeface="Roboto"/>
                  <a:sym typeface="Roboto"/>
                </a:rPr>
                <a:t> </a:t>
              </a:r>
              <a:r>
                <a:rPr lang="en-US" err="1">
                  <a:latin typeface="Roboto"/>
                  <a:ea typeface="Roboto"/>
                  <a:cs typeface="Roboto"/>
                  <a:sym typeface="Roboto"/>
                </a:rPr>
                <a:t>kết</a:t>
              </a:r>
              <a:r>
                <a:rPr lang="en-US">
                  <a:latin typeface="Roboto"/>
                  <a:ea typeface="Roboto"/>
                  <a:cs typeface="Roboto"/>
                  <a:sym typeface="Roboto"/>
                </a:rPr>
                <a:t> </a:t>
              </a:r>
              <a:r>
                <a:rPr lang="en-US" err="1">
                  <a:latin typeface="Roboto"/>
                  <a:ea typeface="Roboto"/>
                  <a:cs typeface="Roboto"/>
                  <a:sym typeface="Roboto"/>
                </a:rPr>
                <a:t>quả</a:t>
              </a:r>
              <a:r>
                <a:rPr lang="en-US">
                  <a:latin typeface="Roboto"/>
                  <a:ea typeface="Roboto"/>
                  <a:cs typeface="Roboto"/>
                  <a:sym typeface="Roboto"/>
                </a:rPr>
                <a:t> </a:t>
              </a:r>
              <a:r>
                <a:rPr lang="en-US" err="1">
                  <a:latin typeface="Roboto"/>
                  <a:ea typeface="Roboto"/>
                  <a:cs typeface="Roboto"/>
                  <a:sym typeface="Roboto"/>
                </a:rPr>
                <a:t>xếp</a:t>
              </a:r>
              <a:r>
                <a:rPr lang="en-US">
                  <a:latin typeface="Roboto"/>
                  <a:ea typeface="Roboto"/>
                  <a:cs typeface="Roboto"/>
                  <a:sym typeface="Roboto"/>
                </a:rPr>
                <a:t> </a:t>
              </a:r>
              <a:r>
                <a:rPr lang="en-US" err="1">
                  <a:latin typeface="Roboto"/>
                  <a:ea typeface="Roboto"/>
                  <a:cs typeface="Roboto"/>
                  <a:sym typeface="Roboto"/>
                </a:rPr>
                <a:t>hạng</a:t>
              </a:r>
              <a:endParaRPr>
                <a:latin typeface="Roboto"/>
                <a:ea typeface="Roboto"/>
                <a:cs typeface="Roboto"/>
                <a:sym typeface="Roboto"/>
              </a:endParaRPr>
            </a:p>
          </p:txBody>
        </p:sp>
        <p:sp>
          <p:nvSpPr>
            <p:cNvPr id="41" name="Google Shape;1542;p36">
              <a:extLst>
                <a:ext uri="{FF2B5EF4-FFF2-40B4-BE49-F238E27FC236}">
                  <a16:creationId xmlns:a16="http://schemas.microsoft.com/office/drawing/2014/main" id="{C5BEC74D-C778-E7A3-C3A6-3837CAF4F334}"/>
                </a:ext>
              </a:extLst>
            </p:cNvPr>
            <p:cNvSpPr txBox="1"/>
            <p:nvPr/>
          </p:nvSpPr>
          <p:spPr>
            <a:xfrm flipH="1">
              <a:off x="692699" y="3074579"/>
              <a:ext cx="3377992" cy="512102"/>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Thời</a:t>
              </a:r>
              <a:r>
                <a:rPr lang="en-US">
                  <a:latin typeface="Roboto"/>
                  <a:ea typeface="Roboto"/>
                  <a:cs typeface="Roboto"/>
                  <a:sym typeface="Roboto"/>
                </a:rPr>
                <a:t> </a:t>
              </a:r>
              <a:r>
                <a:rPr lang="en-US" err="1">
                  <a:latin typeface="Roboto"/>
                  <a:ea typeface="Roboto"/>
                  <a:cs typeface="Roboto"/>
                  <a:sym typeface="Roboto"/>
                </a:rPr>
                <a:t>gian</a:t>
              </a:r>
              <a:r>
                <a:rPr lang="en-US">
                  <a:latin typeface="Roboto"/>
                  <a:ea typeface="Roboto"/>
                  <a:cs typeface="Roboto"/>
                  <a:sym typeface="Roboto"/>
                </a:rPr>
                <a:t> </a:t>
              </a:r>
              <a:r>
                <a:rPr lang="en-US" err="1">
                  <a:latin typeface="Roboto"/>
                  <a:ea typeface="Roboto"/>
                  <a:cs typeface="Roboto"/>
                  <a:sym typeface="Roboto"/>
                </a:rPr>
                <a:t>xử</a:t>
              </a:r>
              <a:r>
                <a:rPr lang="en-US">
                  <a:latin typeface="Roboto"/>
                  <a:ea typeface="Roboto"/>
                  <a:cs typeface="Roboto"/>
                  <a:sym typeface="Roboto"/>
                </a:rPr>
                <a:t> </a:t>
              </a:r>
              <a:r>
                <a:rPr lang="en-US" err="1">
                  <a:latin typeface="Roboto"/>
                  <a:ea typeface="Roboto"/>
                  <a:cs typeface="Roboto"/>
                  <a:sym typeface="Roboto"/>
                </a:rPr>
                <a:t>lý</a:t>
              </a:r>
              <a:r>
                <a:rPr lang="en-US">
                  <a:latin typeface="Roboto"/>
                  <a:ea typeface="Roboto"/>
                  <a:cs typeface="Roboto"/>
                  <a:sym typeface="Roboto"/>
                </a:rPr>
                <a:t> </a:t>
              </a:r>
              <a:r>
                <a:rPr lang="en-US" err="1">
                  <a:latin typeface="Roboto"/>
                  <a:ea typeface="Roboto"/>
                  <a:cs typeface="Roboto"/>
                  <a:sym typeface="Roboto"/>
                </a:rPr>
                <a:t>nhanh</a:t>
              </a:r>
              <a:r>
                <a:rPr lang="en-US">
                  <a:latin typeface="Roboto"/>
                  <a:ea typeface="Roboto"/>
                  <a:cs typeface="Roboto"/>
                  <a:sym typeface="Roboto"/>
                </a:rPr>
                <a:t> </a:t>
              </a:r>
              <a:r>
                <a:rPr lang="en-US" err="1">
                  <a:latin typeface="Roboto"/>
                  <a:ea typeface="Roboto"/>
                  <a:cs typeface="Roboto"/>
                  <a:sym typeface="Roboto"/>
                </a:rPr>
                <a:t>hơn</a:t>
              </a:r>
              <a:r>
                <a:rPr lang="en-US">
                  <a:latin typeface="Roboto"/>
                  <a:ea typeface="Roboto"/>
                  <a:cs typeface="Roboto"/>
                  <a:sym typeface="Roboto"/>
                </a:rPr>
                <a:t> so </a:t>
              </a:r>
              <a:r>
                <a:rPr lang="en-US" err="1">
                  <a:latin typeface="Roboto"/>
                  <a:ea typeface="Roboto"/>
                  <a:cs typeface="Roboto"/>
                  <a:sym typeface="Roboto"/>
                </a:rPr>
                <a:t>với</a:t>
              </a:r>
              <a:r>
                <a:rPr lang="en-US">
                  <a:latin typeface="Roboto"/>
                  <a:ea typeface="Roboto"/>
                  <a:cs typeface="Roboto"/>
                  <a:sym typeface="Roboto"/>
                </a:rPr>
                <a:t> VSM</a:t>
              </a:r>
              <a:endParaRPr>
                <a:latin typeface="Roboto"/>
                <a:ea typeface="Roboto"/>
                <a:cs typeface="Roboto"/>
                <a:sym typeface="Roboto"/>
              </a:endParaRPr>
            </a:p>
          </p:txBody>
        </p:sp>
        <p:sp>
          <p:nvSpPr>
            <p:cNvPr id="39" name="Google Shape;1545;p36">
              <a:extLst>
                <a:ext uri="{FF2B5EF4-FFF2-40B4-BE49-F238E27FC236}">
                  <a16:creationId xmlns:a16="http://schemas.microsoft.com/office/drawing/2014/main" id="{37D4D83C-5270-3947-39C0-47B72EF89731}"/>
                </a:ext>
              </a:extLst>
            </p:cNvPr>
            <p:cNvSpPr txBox="1"/>
            <p:nvPr/>
          </p:nvSpPr>
          <p:spPr>
            <a:xfrm flipH="1">
              <a:off x="692669" y="4125750"/>
              <a:ext cx="3377992" cy="464227"/>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Dễ</a:t>
              </a:r>
              <a:r>
                <a:rPr lang="en-US">
                  <a:latin typeface="Roboto"/>
                  <a:ea typeface="Roboto"/>
                  <a:cs typeface="Roboto"/>
                  <a:sym typeface="Roboto"/>
                </a:rPr>
                <a:t> </a:t>
              </a:r>
              <a:r>
                <a:rPr lang="en-US" err="1">
                  <a:latin typeface="Roboto"/>
                  <a:ea typeface="Roboto"/>
                  <a:cs typeface="Roboto"/>
                  <a:sym typeface="Roboto"/>
                </a:rPr>
                <a:t>cài</a:t>
              </a:r>
              <a:r>
                <a:rPr lang="en-US">
                  <a:latin typeface="Roboto"/>
                  <a:ea typeface="Roboto"/>
                  <a:cs typeface="Roboto"/>
                  <a:sym typeface="Roboto"/>
                </a:rPr>
                <a:t> </a:t>
              </a:r>
              <a:r>
                <a:rPr lang="en-US" err="1">
                  <a:latin typeface="Roboto"/>
                  <a:ea typeface="Roboto"/>
                  <a:cs typeface="Roboto"/>
                  <a:sym typeface="Roboto"/>
                </a:rPr>
                <a:t>đặt</a:t>
              </a:r>
              <a:endParaRPr>
                <a:latin typeface="Roboto"/>
                <a:ea typeface="Roboto"/>
                <a:cs typeface="Roboto"/>
                <a:sym typeface="Roboto"/>
              </a:endParaRPr>
            </a:p>
          </p:txBody>
        </p:sp>
      </p:grpSp>
      <p:grpSp>
        <p:nvGrpSpPr>
          <p:cNvPr id="153" name="Google Shape;1585;p36">
            <a:extLst>
              <a:ext uri="{FF2B5EF4-FFF2-40B4-BE49-F238E27FC236}">
                <a16:creationId xmlns:a16="http://schemas.microsoft.com/office/drawing/2014/main" id="{7535C016-BCC4-23BF-38E9-5418766DA35C}"/>
              </a:ext>
            </a:extLst>
          </p:cNvPr>
          <p:cNvGrpSpPr/>
          <p:nvPr/>
        </p:nvGrpSpPr>
        <p:grpSpPr>
          <a:xfrm>
            <a:off x="1977588" y="991513"/>
            <a:ext cx="572754" cy="572357"/>
            <a:chOff x="1977583" y="1273395"/>
            <a:chExt cx="572754" cy="572357"/>
          </a:xfrm>
        </p:grpSpPr>
        <p:sp>
          <p:nvSpPr>
            <p:cNvPr id="154" name="Google Shape;1586;p36">
              <a:extLst>
                <a:ext uri="{FF2B5EF4-FFF2-40B4-BE49-F238E27FC236}">
                  <a16:creationId xmlns:a16="http://schemas.microsoft.com/office/drawing/2014/main" id="{27DD3C46-5A65-0591-FDFC-1ED0A3BDD82B}"/>
                </a:ext>
              </a:extLst>
            </p:cNvPr>
            <p:cNvSpPr/>
            <p:nvPr/>
          </p:nvSpPr>
          <p:spPr>
            <a:xfrm>
              <a:off x="1977583" y="1273395"/>
              <a:ext cx="572754" cy="572357"/>
            </a:xfrm>
            <a:prstGeom prst="rect">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87;p36">
              <a:extLst>
                <a:ext uri="{FF2B5EF4-FFF2-40B4-BE49-F238E27FC236}">
                  <a16:creationId xmlns:a16="http://schemas.microsoft.com/office/drawing/2014/main" id="{539DB407-D314-222D-5268-A6C164B2B6B6}"/>
                </a:ext>
              </a:extLst>
            </p:cNvPr>
            <p:cNvSpPr/>
            <p:nvPr/>
          </p:nvSpPr>
          <p:spPr>
            <a:xfrm>
              <a:off x="2059891" y="1409883"/>
              <a:ext cx="408143" cy="297919"/>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1588;p36">
            <a:extLst>
              <a:ext uri="{FF2B5EF4-FFF2-40B4-BE49-F238E27FC236}">
                <a16:creationId xmlns:a16="http://schemas.microsoft.com/office/drawing/2014/main" id="{BD7974F3-387B-6E34-F173-290C6F314830}"/>
              </a:ext>
            </a:extLst>
          </p:cNvPr>
          <p:cNvGrpSpPr/>
          <p:nvPr/>
        </p:nvGrpSpPr>
        <p:grpSpPr>
          <a:xfrm>
            <a:off x="6593660" y="978233"/>
            <a:ext cx="572754" cy="572357"/>
            <a:chOff x="6593674" y="1273402"/>
            <a:chExt cx="572754" cy="572357"/>
          </a:xfrm>
        </p:grpSpPr>
        <p:sp>
          <p:nvSpPr>
            <p:cNvPr id="158" name="Google Shape;1589;p36">
              <a:extLst>
                <a:ext uri="{FF2B5EF4-FFF2-40B4-BE49-F238E27FC236}">
                  <a16:creationId xmlns:a16="http://schemas.microsoft.com/office/drawing/2014/main" id="{55B01229-8C9A-7ECB-8D78-FC52305A28CD}"/>
                </a:ext>
              </a:extLst>
            </p:cNvPr>
            <p:cNvSpPr/>
            <p:nvPr/>
          </p:nvSpPr>
          <p:spPr>
            <a:xfrm>
              <a:off x="6593674" y="1273402"/>
              <a:ext cx="572754" cy="572357"/>
            </a:xfrm>
            <a:prstGeom prst="rect">
              <a:avLst/>
            </a:prstGeom>
            <a:noFill/>
            <a:ln w="3810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0;p36">
              <a:extLst>
                <a:ext uri="{FF2B5EF4-FFF2-40B4-BE49-F238E27FC236}">
                  <a16:creationId xmlns:a16="http://schemas.microsoft.com/office/drawing/2014/main" id="{718ABB02-EA58-495B-322C-A02A846734DC}"/>
                </a:ext>
              </a:extLst>
            </p:cNvPr>
            <p:cNvSpPr/>
            <p:nvPr/>
          </p:nvSpPr>
          <p:spPr>
            <a:xfrm>
              <a:off x="6694503" y="1379957"/>
              <a:ext cx="371054" cy="357633"/>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773F615C-F996-7A3F-E0E4-8E333CC68E5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52</a:t>
            </a:r>
          </a:p>
        </p:txBody>
      </p:sp>
    </p:spTree>
    <p:extLst>
      <p:ext uri="{BB962C8B-B14F-4D97-AF65-F5344CB8AC3E}">
        <p14:creationId xmlns:p14="http://schemas.microsoft.com/office/powerpoint/2010/main" val="2242051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02</a:t>
            </a:r>
            <a:endParaRPr>
              <a:solidFill>
                <a:schemeClr val="bg2">
                  <a:lumMod val="60000"/>
                  <a:lumOff val="40000"/>
                </a:schemeClr>
              </a:solidFill>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Vector space model</a:t>
            </a:r>
            <a:endParaRPr>
              <a:solidFill>
                <a:schemeClr val="accent1">
                  <a:lumMod val="60000"/>
                  <a:lumOff val="40000"/>
                </a:schemeClr>
              </a:solidFill>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03</a:t>
            </a:r>
            <a:endParaRPr>
              <a:solidFill>
                <a:schemeClr val="bg2">
                  <a:lumMod val="60000"/>
                  <a:lumOff val="40000"/>
                </a:schemeClr>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Language model</a:t>
            </a:r>
            <a:endParaRPr>
              <a:solidFill>
                <a:schemeClr val="accent1">
                  <a:lumMod val="60000"/>
                  <a:lumOff val="40000"/>
                </a:schemeClr>
              </a:solidFill>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31" name="Google Shape;131;p26"/>
          <p:cNvSpPr txBox="1">
            <a:spLocks noGrp="1"/>
          </p:cNvSpPr>
          <p:nvPr>
            <p:ph type="subTitle" idx="8"/>
          </p:nvPr>
        </p:nvSpPr>
        <p:spPr>
          <a:xfrm>
            <a:off x="1283500" y="3542549"/>
            <a:ext cx="3777598"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Đánh giá mô hình truy xuất</a:t>
            </a:r>
            <a:endParaRPr/>
          </a:p>
        </p:txBody>
      </p:sp>
      <p:pic>
        <p:nvPicPr>
          <p:cNvPr id="140" name="Google Shape;140;p26"/>
          <p:cNvPicPr preferRelativeResize="0"/>
          <p:nvPr/>
        </p:nvPicPr>
        <p:blipFill>
          <a:blip r:embed="rId3">
            <a:alphaModFix/>
          </a:blip>
          <a:stretch>
            <a:fillRect/>
          </a:stretch>
        </p:blipFill>
        <p:spPr>
          <a:xfrm>
            <a:off x="7116287" y="-674102"/>
            <a:ext cx="3131827" cy="2087375"/>
          </a:xfrm>
          <a:prstGeom prst="rect">
            <a:avLst/>
          </a:prstGeom>
          <a:noFill/>
          <a:ln>
            <a:noFill/>
          </a:ln>
        </p:spPr>
      </p:pic>
      <p:sp>
        <p:nvSpPr>
          <p:cNvPr id="2" name="TextBox 1">
            <a:extLst>
              <a:ext uri="{FF2B5EF4-FFF2-40B4-BE49-F238E27FC236}">
                <a16:creationId xmlns:a16="http://schemas.microsoft.com/office/drawing/2014/main" id="{65AFA0F0-7C17-C32D-7182-C132EE396F1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53</a:t>
            </a:r>
          </a:p>
        </p:txBody>
      </p:sp>
    </p:spTree>
    <p:extLst>
      <p:ext uri="{BB962C8B-B14F-4D97-AF65-F5344CB8AC3E}">
        <p14:creationId xmlns:p14="http://schemas.microsoft.com/office/powerpoint/2010/main" val="249351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05902"/>
            <a:ext cx="7717500" cy="731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solidFill>
                  <a:schemeClr val="accent1"/>
                </a:solidFill>
              </a:rPr>
              <a:t>Đánh</a:t>
            </a:r>
            <a:r>
              <a:rPr lang="en-US">
                <a:solidFill>
                  <a:schemeClr val="accent1"/>
                </a:solidFill>
              </a:rPr>
              <a:t> </a:t>
            </a:r>
            <a:r>
              <a:rPr lang="en-US" err="1">
                <a:solidFill>
                  <a:schemeClr val="accent1"/>
                </a:solidFill>
              </a:rPr>
              <a:t>giá</a:t>
            </a:r>
            <a:r>
              <a:rPr lang="en-US">
                <a:solidFill>
                  <a:schemeClr val="accent1"/>
                </a:solidFill>
              </a:rPr>
              <a:t> </a:t>
            </a:r>
            <a:r>
              <a:rPr lang="en-US" err="1">
                <a:solidFill>
                  <a:schemeClr val="accent1"/>
                </a:solidFill>
              </a:rPr>
              <a:t>mô</a:t>
            </a:r>
            <a:r>
              <a:rPr lang="en-US">
                <a:solidFill>
                  <a:schemeClr val="accent1"/>
                </a:solidFill>
              </a:rPr>
              <a:t> </a:t>
            </a:r>
            <a:r>
              <a:rPr lang="en-US" err="1">
                <a:solidFill>
                  <a:schemeClr val="accent1"/>
                </a:solidFill>
              </a:rPr>
              <a:t>hình</a:t>
            </a:r>
            <a:r>
              <a:rPr lang="en-US">
                <a:solidFill>
                  <a:schemeClr val="accent1"/>
                </a:solidFill>
              </a:rPr>
              <a:t> </a:t>
            </a:r>
            <a:r>
              <a:rPr lang="en-US" err="1">
                <a:solidFill>
                  <a:schemeClr val="accent1"/>
                </a:solidFill>
              </a:rPr>
              <a:t>truy</a:t>
            </a:r>
            <a:r>
              <a:rPr lang="en-US">
                <a:solidFill>
                  <a:schemeClr val="accent1"/>
                </a:solidFill>
              </a:rPr>
              <a:t> </a:t>
            </a:r>
            <a:r>
              <a:rPr lang="en-US" err="1">
                <a:solidFill>
                  <a:schemeClr val="accent1"/>
                </a:solidFill>
              </a:rPr>
              <a:t>xuất</a:t>
            </a:r>
            <a:endParaRPr lang="en-US">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FE5FFC85-5A2C-D40A-9E19-EC74E886DFD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54</a:t>
            </a:r>
          </a:p>
        </p:txBody>
      </p:sp>
    </p:spTree>
    <p:extLst>
      <p:ext uri="{BB962C8B-B14F-4D97-AF65-F5344CB8AC3E}">
        <p14:creationId xmlns:p14="http://schemas.microsoft.com/office/powerpoint/2010/main" val="1932642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2B572D5-7561-93DA-AD32-E1E2F2F04A46}"/>
              </a:ext>
            </a:extLst>
          </p:cNvPr>
          <p:cNvGraphicFramePr>
            <a:graphicFrameLocks noGrp="1"/>
          </p:cNvGraphicFramePr>
          <p:nvPr>
            <p:extLst>
              <p:ext uri="{D42A27DB-BD31-4B8C-83A1-F6EECF244321}">
                <p14:modId xmlns:p14="http://schemas.microsoft.com/office/powerpoint/2010/main" val="3467083478"/>
              </p:ext>
            </p:extLst>
          </p:nvPr>
        </p:nvGraphicFramePr>
        <p:xfrm>
          <a:off x="1341389" y="1644650"/>
          <a:ext cx="6096000" cy="1854200"/>
        </p:xfrm>
        <a:graphic>
          <a:graphicData uri="http://schemas.openxmlformats.org/drawingml/2006/table">
            <a:tbl>
              <a:tblPr firstRow="1" bandRow="1"/>
              <a:tblGrid>
                <a:gridCol w="2032000">
                  <a:extLst>
                    <a:ext uri="{9D8B030D-6E8A-4147-A177-3AD203B41FA5}">
                      <a16:colId xmlns:a16="http://schemas.microsoft.com/office/drawing/2014/main" val="4115763702"/>
                    </a:ext>
                  </a:extLst>
                </a:gridCol>
                <a:gridCol w="2032000">
                  <a:extLst>
                    <a:ext uri="{9D8B030D-6E8A-4147-A177-3AD203B41FA5}">
                      <a16:colId xmlns:a16="http://schemas.microsoft.com/office/drawing/2014/main" val="1699731316"/>
                    </a:ext>
                  </a:extLst>
                </a:gridCol>
                <a:gridCol w="2032000">
                  <a:extLst>
                    <a:ext uri="{9D8B030D-6E8A-4147-A177-3AD203B41FA5}">
                      <a16:colId xmlns:a16="http://schemas.microsoft.com/office/drawing/2014/main" val="2354446225"/>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S.M.A.R.T</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None S.M.A.R.T</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061500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813137745"/>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0,954</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0,954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7414630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0,415</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0,223</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525269232"/>
                  </a:ext>
                </a:extLst>
              </a:tr>
              <a:tr h="370840">
                <a:tc>
                  <a:txBody>
                    <a:bodyPr/>
                    <a:lstStyle/>
                    <a:p>
                      <a:r>
                        <a:rPr lang="en-US" sz="1600" i="1">
                          <a:solidFill>
                            <a:schemeClr val="tx1"/>
                          </a:solidFill>
                          <a:latin typeface="Arial" panose="020B0604020202020204" pitchFamily="34" charset="0"/>
                          <a:cs typeface="Arial" panose="020B0604020202020204" pitchFamily="34" charset="0"/>
                        </a:rPr>
                        <a:t>MAP </a:t>
                      </a:r>
                      <a:r>
                        <a:rPr lang="en-US" sz="1600" i="1" err="1">
                          <a:solidFill>
                            <a:schemeClr val="tx1"/>
                          </a:solidFill>
                          <a:latin typeface="Arial" panose="020B0604020202020204" pitchFamily="34" charset="0"/>
                          <a:cs typeface="Arial" panose="020B0604020202020204" pitchFamily="34" charset="0"/>
                        </a:rPr>
                        <a:t>nội</a:t>
                      </a:r>
                      <a:r>
                        <a:rPr lang="en-US" sz="1600" i="1">
                          <a:solidFill>
                            <a:schemeClr val="tx1"/>
                          </a:solidFill>
                          <a:latin typeface="Arial" panose="020B0604020202020204" pitchFamily="34" charset="0"/>
                          <a:cs typeface="Arial" panose="020B0604020202020204" pitchFamily="34" charset="0"/>
                        </a:rPr>
                        <a:t> </a:t>
                      </a:r>
                      <a:r>
                        <a:rPr lang="en-US" sz="1600" i="1" err="1">
                          <a:solidFill>
                            <a:schemeClr val="tx1"/>
                          </a:solidFill>
                          <a:latin typeface="Arial" panose="020B0604020202020204" pitchFamily="34" charset="0"/>
                          <a:cs typeface="Arial" panose="020B0604020202020204" pitchFamily="34" charset="0"/>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0,442</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0,248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064567256"/>
                  </a:ext>
                </a:extLst>
              </a:tr>
            </a:tbl>
          </a:graphicData>
        </a:graphic>
      </p:graphicFrame>
      <p:graphicFrame>
        <p:nvGraphicFramePr>
          <p:cNvPr id="5" name="Table 5">
            <a:extLst>
              <a:ext uri="{FF2B5EF4-FFF2-40B4-BE49-F238E27FC236}">
                <a16:creationId xmlns:a16="http://schemas.microsoft.com/office/drawing/2014/main" id="{E6698D9E-F6B3-2C89-7283-2FE9345BC99B}"/>
              </a:ext>
            </a:extLst>
          </p:cNvPr>
          <p:cNvGraphicFramePr>
            <a:graphicFrameLocks noGrp="1"/>
          </p:cNvGraphicFramePr>
          <p:nvPr>
            <p:extLst>
              <p:ext uri="{D42A27DB-BD31-4B8C-83A1-F6EECF244321}">
                <p14:modId xmlns:p14="http://schemas.microsoft.com/office/powerpoint/2010/main" val="3454218323"/>
              </p:ext>
            </p:extLst>
          </p:nvPr>
        </p:nvGraphicFramePr>
        <p:xfrm>
          <a:off x="1341389" y="3498850"/>
          <a:ext cx="6096000" cy="370840"/>
        </p:xfrm>
        <a:graphic>
          <a:graphicData uri="http://schemas.openxmlformats.org/drawingml/2006/table">
            <a:tbl>
              <a:tblPr firstRow="1" bandRow="1"/>
              <a:tblGrid>
                <a:gridCol w="2032000">
                  <a:extLst>
                    <a:ext uri="{9D8B030D-6E8A-4147-A177-3AD203B41FA5}">
                      <a16:colId xmlns:a16="http://schemas.microsoft.com/office/drawing/2014/main" val="1142273052"/>
                    </a:ext>
                  </a:extLst>
                </a:gridCol>
                <a:gridCol w="2032000">
                  <a:extLst>
                    <a:ext uri="{9D8B030D-6E8A-4147-A177-3AD203B41FA5}">
                      <a16:colId xmlns:a16="http://schemas.microsoft.com/office/drawing/2014/main" val="3209803860"/>
                    </a:ext>
                  </a:extLst>
                </a:gridCol>
                <a:gridCol w="2032000">
                  <a:extLst>
                    <a:ext uri="{9D8B030D-6E8A-4147-A177-3AD203B41FA5}">
                      <a16:colId xmlns:a16="http://schemas.microsoft.com/office/drawing/2014/main" val="1064881879"/>
                    </a:ext>
                  </a:extLst>
                </a:gridCol>
              </a:tblGrid>
              <a:tr h="370840">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14.221</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14,305</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3174257485"/>
                  </a:ext>
                </a:extLst>
              </a:tr>
            </a:tbl>
          </a:graphicData>
        </a:graphic>
      </p:graphicFrame>
      <p:sp>
        <p:nvSpPr>
          <p:cNvPr id="2" name="TextBox 1">
            <a:extLst>
              <a:ext uri="{FF2B5EF4-FFF2-40B4-BE49-F238E27FC236}">
                <a16:creationId xmlns:a16="http://schemas.microsoft.com/office/drawing/2014/main" id="{D0C0CC14-D71A-D311-2C3A-ED553E5F8B63}"/>
              </a:ext>
            </a:extLst>
          </p:cNvPr>
          <p:cNvSpPr txBox="1"/>
          <p:nvPr/>
        </p:nvSpPr>
        <p:spPr>
          <a:xfrm>
            <a:off x="2762586" y="591429"/>
            <a:ext cx="3618828" cy="553998"/>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VECTOR SPACE MODEL</a:t>
            </a:r>
            <a:endParaRPr lang="vi-VN" sz="2400">
              <a:solidFill>
                <a:schemeClr val="tx1"/>
              </a:solidFill>
              <a:cs typeface="Arya" panose="020B0604020202020204" charset="0"/>
            </a:endParaRPr>
          </a:p>
        </p:txBody>
      </p:sp>
      <p:sp>
        <p:nvSpPr>
          <p:cNvPr id="3" name="TextBox 2">
            <a:extLst>
              <a:ext uri="{FF2B5EF4-FFF2-40B4-BE49-F238E27FC236}">
                <a16:creationId xmlns:a16="http://schemas.microsoft.com/office/drawing/2014/main" id="{10B1E01D-5A4E-0045-0717-CCF2B2BB3F2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55</a:t>
            </a:r>
          </a:p>
        </p:txBody>
      </p:sp>
    </p:spTree>
    <p:extLst>
      <p:ext uri="{BB962C8B-B14F-4D97-AF65-F5344CB8AC3E}">
        <p14:creationId xmlns:p14="http://schemas.microsoft.com/office/powerpoint/2010/main" val="42066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AA501-FEEA-B30E-B72C-59082F4D7A4C}"/>
              </a:ext>
            </a:extLst>
          </p:cNvPr>
          <p:cNvSpPr txBox="1"/>
          <p:nvPr/>
        </p:nvSpPr>
        <p:spPr>
          <a:xfrm>
            <a:off x="3034481" y="465857"/>
            <a:ext cx="3075037" cy="923330"/>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LANGUAGE MODEL</a:t>
            </a:r>
          </a:p>
          <a:p>
            <a:pPr algn="ctr"/>
            <a:r>
              <a:rPr lang="en-US" sz="2400">
                <a:solidFill>
                  <a:schemeClr val="tx1"/>
                </a:solidFill>
                <a:latin typeface="Arya" panose="020B0604020202020204" charset="0"/>
                <a:cs typeface="Arya" panose="020B0604020202020204" charset="0"/>
              </a:rPr>
              <a:t>--UNIGRAM--</a:t>
            </a:r>
            <a:endParaRPr lang="vi-VN" sz="2400">
              <a:solidFill>
                <a:schemeClr val="tx1"/>
              </a:solidFill>
              <a:cs typeface="Arya" panose="020B0604020202020204" charset="0"/>
            </a:endParaRPr>
          </a:p>
        </p:txBody>
      </p:sp>
      <p:graphicFrame>
        <p:nvGraphicFramePr>
          <p:cNvPr id="5" name="Table 6">
            <a:extLst>
              <a:ext uri="{FF2B5EF4-FFF2-40B4-BE49-F238E27FC236}">
                <a16:creationId xmlns:a16="http://schemas.microsoft.com/office/drawing/2014/main" id="{CBD36289-22CE-308A-93B7-859EFFB6C124}"/>
              </a:ext>
            </a:extLst>
          </p:cNvPr>
          <p:cNvGraphicFramePr>
            <a:graphicFrameLocks noGrp="1"/>
          </p:cNvGraphicFramePr>
          <p:nvPr>
            <p:extLst>
              <p:ext uri="{D42A27DB-BD31-4B8C-83A1-F6EECF244321}">
                <p14:modId xmlns:p14="http://schemas.microsoft.com/office/powerpoint/2010/main" val="1647446934"/>
              </p:ext>
            </p:extLst>
          </p:nvPr>
        </p:nvGraphicFramePr>
        <p:xfrm>
          <a:off x="1412259" y="1760027"/>
          <a:ext cx="6319481" cy="1854200"/>
        </p:xfrm>
        <a:graphic>
          <a:graphicData uri="http://schemas.openxmlformats.org/drawingml/2006/table">
            <a:tbl>
              <a:tblPr firstRow="1" bandRow="1"/>
              <a:tblGrid>
                <a:gridCol w="2032000">
                  <a:extLst>
                    <a:ext uri="{9D8B030D-6E8A-4147-A177-3AD203B41FA5}">
                      <a16:colId xmlns:a16="http://schemas.microsoft.com/office/drawing/2014/main" val="1881492697"/>
                    </a:ext>
                  </a:extLst>
                </a:gridCol>
                <a:gridCol w="2032000">
                  <a:extLst>
                    <a:ext uri="{9D8B030D-6E8A-4147-A177-3AD203B41FA5}">
                      <a16:colId xmlns:a16="http://schemas.microsoft.com/office/drawing/2014/main" val="245071666"/>
                    </a:ext>
                  </a:extLst>
                </a:gridCol>
                <a:gridCol w="2255481">
                  <a:extLst>
                    <a:ext uri="{9D8B030D-6E8A-4147-A177-3AD203B41FA5}">
                      <a16:colId xmlns:a16="http://schemas.microsoft.com/office/drawing/2014/main" val="2690665074"/>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Unigram Laplace</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Unigram Interpolation</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20329706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0,014</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4229127320"/>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0,899</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0,898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4969227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0,291</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0,358</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188046650"/>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r>
                        <a:rPr lang="en-US" sz="1600" i="1" err="1">
                          <a:solidFill>
                            <a:schemeClr val="tx1"/>
                          </a:solidFill>
                          <a:latin typeface="Arial" panose="020B0604020202020204" pitchFamily="34" charset="0"/>
                          <a:cs typeface="Arial" panose="020B0604020202020204" pitchFamily="34" charset="0"/>
                        </a:rPr>
                        <a:t>nội</a:t>
                      </a:r>
                      <a:r>
                        <a:rPr lang="en-US" sz="1600" i="1">
                          <a:solidFill>
                            <a:schemeClr val="tx1"/>
                          </a:solidFill>
                          <a:latin typeface="Arial" panose="020B0604020202020204" pitchFamily="34" charset="0"/>
                          <a:cs typeface="Arial" panose="020B0604020202020204" pitchFamily="34" charset="0"/>
                        </a:rPr>
                        <a:t> </a:t>
                      </a:r>
                      <a:r>
                        <a:rPr lang="en-US" sz="1600" i="1" err="1">
                          <a:solidFill>
                            <a:schemeClr val="tx1"/>
                          </a:solidFill>
                          <a:latin typeface="Arial" panose="020B0604020202020204" pitchFamily="34" charset="0"/>
                          <a:cs typeface="Arial" panose="020B0604020202020204" pitchFamily="34" charset="0"/>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0,312</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0,389</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905216893"/>
                  </a:ext>
                </a:extLst>
              </a:tr>
            </a:tbl>
          </a:graphicData>
        </a:graphic>
      </p:graphicFrame>
      <p:graphicFrame>
        <p:nvGraphicFramePr>
          <p:cNvPr id="6" name="Table 7">
            <a:extLst>
              <a:ext uri="{FF2B5EF4-FFF2-40B4-BE49-F238E27FC236}">
                <a16:creationId xmlns:a16="http://schemas.microsoft.com/office/drawing/2014/main" id="{EBF0157D-CBAC-93C9-77DA-2D907BE7384B}"/>
              </a:ext>
            </a:extLst>
          </p:cNvPr>
          <p:cNvGraphicFramePr>
            <a:graphicFrameLocks noGrp="1"/>
          </p:cNvGraphicFramePr>
          <p:nvPr>
            <p:extLst>
              <p:ext uri="{D42A27DB-BD31-4B8C-83A1-F6EECF244321}">
                <p14:modId xmlns:p14="http://schemas.microsoft.com/office/powerpoint/2010/main" val="2729890619"/>
              </p:ext>
            </p:extLst>
          </p:nvPr>
        </p:nvGraphicFramePr>
        <p:xfrm>
          <a:off x="1412259" y="3614227"/>
          <a:ext cx="6326738" cy="370840"/>
        </p:xfrm>
        <a:graphic>
          <a:graphicData uri="http://schemas.openxmlformats.org/drawingml/2006/table">
            <a:tbl>
              <a:tblPr firstRow="1" bandRow="1"/>
              <a:tblGrid>
                <a:gridCol w="2033922">
                  <a:extLst>
                    <a:ext uri="{9D8B030D-6E8A-4147-A177-3AD203B41FA5}">
                      <a16:colId xmlns:a16="http://schemas.microsoft.com/office/drawing/2014/main" val="3099289257"/>
                    </a:ext>
                  </a:extLst>
                </a:gridCol>
                <a:gridCol w="2033922">
                  <a:extLst>
                    <a:ext uri="{9D8B030D-6E8A-4147-A177-3AD203B41FA5}">
                      <a16:colId xmlns:a16="http://schemas.microsoft.com/office/drawing/2014/main" val="4222675132"/>
                    </a:ext>
                  </a:extLst>
                </a:gridCol>
                <a:gridCol w="2258894">
                  <a:extLst>
                    <a:ext uri="{9D8B030D-6E8A-4147-A177-3AD203B41FA5}">
                      <a16:colId xmlns:a16="http://schemas.microsoft.com/office/drawing/2014/main" val="389363172"/>
                    </a:ext>
                  </a:extLst>
                </a:gridCol>
              </a:tblGrid>
              <a:tr h="370840">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1,723</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3,360</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87085458"/>
                  </a:ext>
                </a:extLst>
              </a:tr>
            </a:tbl>
          </a:graphicData>
        </a:graphic>
      </p:graphicFrame>
      <p:sp>
        <p:nvSpPr>
          <p:cNvPr id="2" name="TextBox 1">
            <a:extLst>
              <a:ext uri="{FF2B5EF4-FFF2-40B4-BE49-F238E27FC236}">
                <a16:creationId xmlns:a16="http://schemas.microsoft.com/office/drawing/2014/main" id="{965399F0-DEA5-6DC5-B322-47DD2B1DC79F}"/>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56</a:t>
            </a:r>
          </a:p>
        </p:txBody>
      </p:sp>
    </p:spTree>
    <p:extLst>
      <p:ext uri="{BB962C8B-B14F-4D97-AF65-F5344CB8AC3E}">
        <p14:creationId xmlns:p14="http://schemas.microsoft.com/office/powerpoint/2010/main" val="106362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6">
            <a:extLst>
              <a:ext uri="{FF2B5EF4-FFF2-40B4-BE49-F238E27FC236}">
                <a16:creationId xmlns:a16="http://schemas.microsoft.com/office/drawing/2014/main" id="{81344F23-C22C-2AAF-8B45-A0BF77702A16}"/>
              </a:ext>
            </a:extLst>
          </p:cNvPr>
          <p:cNvGraphicFramePr>
            <a:graphicFrameLocks noGrp="1"/>
          </p:cNvGraphicFramePr>
          <p:nvPr>
            <p:extLst>
              <p:ext uri="{D42A27DB-BD31-4B8C-83A1-F6EECF244321}">
                <p14:modId xmlns:p14="http://schemas.microsoft.com/office/powerpoint/2010/main" val="3436961426"/>
              </p:ext>
            </p:extLst>
          </p:nvPr>
        </p:nvGraphicFramePr>
        <p:xfrm>
          <a:off x="1371600" y="1796314"/>
          <a:ext cx="6096000" cy="1854200"/>
        </p:xfrm>
        <a:graphic>
          <a:graphicData uri="http://schemas.openxmlformats.org/drawingml/2006/table">
            <a:tbl>
              <a:tblPr firstRow="1" bandRow="1"/>
              <a:tblGrid>
                <a:gridCol w="2032000">
                  <a:extLst>
                    <a:ext uri="{9D8B030D-6E8A-4147-A177-3AD203B41FA5}">
                      <a16:colId xmlns:a16="http://schemas.microsoft.com/office/drawing/2014/main" val="1881492697"/>
                    </a:ext>
                  </a:extLst>
                </a:gridCol>
                <a:gridCol w="2032000">
                  <a:extLst>
                    <a:ext uri="{9D8B030D-6E8A-4147-A177-3AD203B41FA5}">
                      <a16:colId xmlns:a16="http://schemas.microsoft.com/office/drawing/2014/main" val="245071666"/>
                    </a:ext>
                  </a:extLst>
                </a:gridCol>
                <a:gridCol w="2032000">
                  <a:extLst>
                    <a:ext uri="{9D8B030D-6E8A-4147-A177-3AD203B41FA5}">
                      <a16:colId xmlns:a16="http://schemas.microsoft.com/office/drawing/2014/main" val="2690665074"/>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Bigram Laplace</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Bigram Interpolation</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20329706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0,014</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4229127320"/>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0,617</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0,855</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4969227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0,329</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0,321</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188046650"/>
                  </a:ext>
                </a:extLst>
              </a:tr>
              <a:tr h="370840">
                <a:tc>
                  <a:txBody>
                    <a:bodyPr/>
                    <a:lstStyle/>
                    <a:p>
                      <a:r>
                        <a:rPr lang="vi-VN" sz="1600" b="0" i="1" u="none" strike="noStrike" cap="none">
                          <a:solidFill>
                            <a:schemeClr val="tx1"/>
                          </a:solidFill>
                          <a:effectLst/>
                          <a:latin typeface="Arial" panose="020B0604020202020204" pitchFamily="34" charset="0"/>
                          <a:ea typeface="Arial"/>
                          <a:cs typeface="Arial" panose="020B0604020202020204" pitchFamily="34" charset="0"/>
                          <a:sym typeface="Arial"/>
                        </a:rPr>
                        <a:t>M</a:t>
                      </a:r>
                      <a:r>
                        <a:rPr lang="en-US" sz="1600" b="0" i="1" u="none" strike="noStrike" cap="none">
                          <a:solidFill>
                            <a:schemeClr val="tx1"/>
                          </a:solidFill>
                          <a:effectLst/>
                          <a:latin typeface="Arial" panose="020B0604020202020204" pitchFamily="34" charset="0"/>
                          <a:ea typeface="Arial"/>
                          <a:cs typeface="Arial" panose="020B0604020202020204" pitchFamily="34" charset="0"/>
                          <a:sym typeface="Arial"/>
                        </a:rPr>
                        <a:t>AP </a:t>
                      </a:r>
                      <a:r>
                        <a:rPr lang="en-US" sz="1600" b="0" i="1" u="none" strike="noStrike" cap="none" err="1">
                          <a:solidFill>
                            <a:schemeClr val="tx1"/>
                          </a:solidFill>
                          <a:effectLst/>
                          <a:latin typeface="Arial" panose="020B0604020202020204" pitchFamily="34" charset="0"/>
                          <a:ea typeface="Arial"/>
                          <a:cs typeface="Arial" panose="020B0604020202020204" pitchFamily="34" charset="0"/>
                          <a:sym typeface="Arial"/>
                        </a:rPr>
                        <a:t>nội</a:t>
                      </a:r>
                      <a:r>
                        <a:rPr lang="en-US" sz="1600" b="0" i="1" u="none" strike="noStrike" cap="none">
                          <a:solidFill>
                            <a:schemeClr val="tx1"/>
                          </a:solidFill>
                          <a:effectLst/>
                          <a:latin typeface="Arial" panose="020B0604020202020204" pitchFamily="34" charset="0"/>
                          <a:ea typeface="Arial"/>
                          <a:cs typeface="Arial" panose="020B0604020202020204" pitchFamily="34" charset="0"/>
                          <a:sym typeface="Arial"/>
                        </a:rPr>
                        <a:t> </a:t>
                      </a:r>
                      <a:r>
                        <a:rPr lang="en-US" sz="1600" b="0" i="1" u="none" strike="noStrike" cap="none" err="1">
                          <a:solidFill>
                            <a:schemeClr val="tx1"/>
                          </a:solidFill>
                          <a:effectLst/>
                          <a:latin typeface="Arial" panose="020B0604020202020204" pitchFamily="34" charset="0"/>
                          <a:ea typeface="Arial"/>
                          <a:cs typeface="Arial" panose="020B0604020202020204" pitchFamily="34" charset="0"/>
                          <a:sym typeface="Arial"/>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vi-VN" sz="1600" b="1">
                          <a:solidFill>
                            <a:schemeClr val="tx1"/>
                          </a:solidFill>
                          <a:latin typeface="Arial" panose="020B0604020202020204" pitchFamily="34" charset="0"/>
                          <a:cs typeface="Arial" panose="020B0604020202020204" pitchFamily="34" charset="0"/>
                        </a:rPr>
                        <a:t>0,397</a:t>
                      </a: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0,338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905216893"/>
                  </a:ext>
                </a:extLst>
              </a:tr>
            </a:tbl>
          </a:graphicData>
        </a:graphic>
      </p:graphicFrame>
      <p:graphicFrame>
        <p:nvGraphicFramePr>
          <p:cNvPr id="14" name="Table 7">
            <a:extLst>
              <a:ext uri="{FF2B5EF4-FFF2-40B4-BE49-F238E27FC236}">
                <a16:creationId xmlns:a16="http://schemas.microsoft.com/office/drawing/2014/main" id="{2155B854-2C49-BFE3-457C-4ADBFE572BAD}"/>
              </a:ext>
            </a:extLst>
          </p:cNvPr>
          <p:cNvGraphicFramePr>
            <a:graphicFrameLocks noGrp="1"/>
          </p:cNvGraphicFramePr>
          <p:nvPr>
            <p:extLst>
              <p:ext uri="{D42A27DB-BD31-4B8C-83A1-F6EECF244321}">
                <p14:modId xmlns:p14="http://schemas.microsoft.com/office/powerpoint/2010/main" val="3335149229"/>
              </p:ext>
            </p:extLst>
          </p:nvPr>
        </p:nvGraphicFramePr>
        <p:xfrm>
          <a:off x="1371600" y="3650514"/>
          <a:ext cx="6096000" cy="428484"/>
        </p:xfrm>
        <a:graphic>
          <a:graphicData uri="http://schemas.openxmlformats.org/drawingml/2006/table">
            <a:tbl>
              <a:tblPr firstRow="1" bandRow="1"/>
              <a:tblGrid>
                <a:gridCol w="2025282">
                  <a:extLst>
                    <a:ext uri="{9D8B030D-6E8A-4147-A177-3AD203B41FA5}">
                      <a16:colId xmlns:a16="http://schemas.microsoft.com/office/drawing/2014/main" val="3099289257"/>
                    </a:ext>
                  </a:extLst>
                </a:gridCol>
                <a:gridCol w="2043485">
                  <a:extLst>
                    <a:ext uri="{9D8B030D-6E8A-4147-A177-3AD203B41FA5}">
                      <a16:colId xmlns:a16="http://schemas.microsoft.com/office/drawing/2014/main" val="4222675132"/>
                    </a:ext>
                  </a:extLst>
                </a:gridCol>
                <a:gridCol w="2027233">
                  <a:extLst>
                    <a:ext uri="{9D8B030D-6E8A-4147-A177-3AD203B41FA5}">
                      <a16:colId xmlns:a16="http://schemas.microsoft.com/office/drawing/2014/main" val="389363172"/>
                    </a:ext>
                  </a:extLst>
                </a:gridCol>
              </a:tblGrid>
              <a:tr h="428484">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1,406</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1,904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87085458"/>
                  </a:ext>
                </a:extLst>
              </a:tr>
            </a:tbl>
          </a:graphicData>
        </a:graphic>
      </p:graphicFrame>
      <p:sp>
        <p:nvSpPr>
          <p:cNvPr id="2" name="TextBox 1">
            <a:extLst>
              <a:ext uri="{FF2B5EF4-FFF2-40B4-BE49-F238E27FC236}">
                <a16:creationId xmlns:a16="http://schemas.microsoft.com/office/drawing/2014/main" id="{7F968A4E-9040-7457-3049-7ED777F6EB23}"/>
              </a:ext>
            </a:extLst>
          </p:cNvPr>
          <p:cNvSpPr txBox="1"/>
          <p:nvPr/>
        </p:nvSpPr>
        <p:spPr>
          <a:xfrm>
            <a:off x="2858256" y="410000"/>
            <a:ext cx="3075037" cy="923330"/>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LANGUAGE MODEL</a:t>
            </a:r>
          </a:p>
          <a:p>
            <a:pPr algn="ctr"/>
            <a:r>
              <a:rPr lang="en-US" sz="2400">
                <a:solidFill>
                  <a:schemeClr val="tx1"/>
                </a:solidFill>
                <a:latin typeface="Arya" panose="020B0604020202020204" charset="0"/>
                <a:cs typeface="Arya" panose="020B0604020202020204" charset="0"/>
              </a:rPr>
              <a:t>--BIGRAM--</a:t>
            </a:r>
            <a:endParaRPr lang="vi-VN" sz="2400">
              <a:solidFill>
                <a:schemeClr val="tx1"/>
              </a:solidFill>
              <a:cs typeface="Arya" panose="020B0604020202020204" charset="0"/>
            </a:endParaRPr>
          </a:p>
        </p:txBody>
      </p:sp>
      <p:sp>
        <p:nvSpPr>
          <p:cNvPr id="3" name="TextBox 2">
            <a:extLst>
              <a:ext uri="{FF2B5EF4-FFF2-40B4-BE49-F238E27FC236}">
                <a16:creationId xmlns:a16="http://schemas.microsoft.com/office/drawing/2014/main" id="{44CDFC09-B2BE-D7D5-47C1-D386864E5C8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57</a:t>
            </a:r>
          </a:p>
        </p:txBody>
      </p:sp>
    </p:spTree>
    <p:extLst>
      <p:ext uri="{BB962C8B-B14F-4D97-AF65-F5344CB8AC3E}">
        <p14:creationId xmlns:p14="http://schemas.microsoft.com/office/powerpoint/2010/main" val="2432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agram, line&#10;&#10;Description automatically generated">
            <a:extLst>
              <a:ext uri="{FF2B5EF4-FFF2-40B4-BE49-F238E27FC236}">
                <a16:creationId xmlns:a16="http://schemas.microsoft.com/office/drawing/2014/main" id="{6C02F800-D173-96E6-6205-29925537FE13}"/>
              </a:ext>
            </a:extLst>
          </p:cNvPr>
          <p:cNvPicPr>
            <a:picLocks noChangeAspect="1"/>
          </p:cNvPicPr>
          <p:nvPr/>
        </p:nvPicPr>
        <p:blipFill>
          <a:blip r:embed="rId2"/>
          <a:stretch>
            <a:fillRect/>
          </a:stretch>
        </p:blipFill>
        <p:spPr>
          <a:xfrm>
            <a:off x="1080048" y="113553"/>
            <a:ext cx="6983903" cy="4916393"/>
          </a:xfrm>
          <a:prstGeom prst="rect">
            <a:avLst/>
          </a:prstGeom>
        </p:spPr>
      </p:pic>
      <p:sp>
        <p:nvSpPr>
          <p:cNvPr id="2" name="TextBox 1">
            <a:extLst>
              <a:ext uri="{FF2B5EF4-FFF2-40B4-BE49-F238E27FC236}">
                <a16:creationId xmlns:a16="http://schemas.microsoft.com/office/drawing/2014/main" id="{21D8D63E-1A9C-1B5E-268A-719CEC4C5F9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58</a:t>
            </a:r>
          </a:p>
        </p:txBody>
      </p:sp>
    </p:spTree>
    <p:extLst>
      <p:ext uri="{BB962C8B-B14F-4D97-AF65-F5344CB8AC3E}">
        <p14:creationId xmlns:p14="http://schemas.microsoft.com/office/powerpoint/2010/main" val="24544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24EDC5-56DF-4C60-EC73-15F715ADC890}"/>
              </a:ext>
            </a:extLst>
          </p:cNvPr>
          <p:cNvSpPr txBox="1"/>
          <p:nvPr/>
        </p:nvSpPr>
        <p:spPr>
          <a:xfrm>
            <a:off x="4114800" y="2115879"/>
            <a:ext cx="914400" cy="914400"/>
          </a:xfrm>
          <a:prstGeom prst="rect">
            <a:avLst/>
          </a:prstGeom>
          <a:noFill/>
        </p:spPr>
        <p:txBody>
          <a:bodyPr wrap="square" rtlCol="0">
            <a:spAutoFit/>
          </a:bodyPr>
          <a:lstStyle/>
          <a:p>
            <a:endParaRPr lang="vi-VN"/>
          </a:p>
        </p:txBody>
      </p:sp>
      <p:sp>
        <p:nvSpPr>
          <p:cNvPr id="4" name="TextBox 3">
            <a:extLst>
              <a:ext uri="{FF2B5EF4-FFF2-40B4-BE49-F238E27FC236}">
                <a16:creationId xmlns:a16="http://schemas.microsoft.com/office/drawing/2014/main" id="{91DD32E6-09C2-CE62-DD68-54711B6408CB}"/>
              </a:ext>
            </a:extLst>
          </p:cNvPr>
          <p:cNvSpPr txBox="1"/>
          <p:nvPr/>
        </p:nvSpPr>
        <p:spPr>
          <a:xfrm>
            <a:off x="744701" y="1303967"/>
            <a:ext cx="6740198" cy="2535566"/>
          </a:xfrm>
          <a:prstGeom prst="rect">
            <a:avLst/>
          </a:prstGeom>
          <a:noFill/>
        </p:spPr>
        <p:txBody>
          <a:bodyPr wrap="square" rtlCol="0">
            <a:spAutoFit/>
          </a:bodyPr>
          <a:lstStyle/>
          <a:p>
            <a:pPr>
              <a:lnSpc>
                <a:spcPct val="150000"/>
              </a:lnSpc>
            </a:pPr>
            <a:r>
              <a:rPr lang="vi-VN" sz="1800">
                <a:solidFill>
                  <a:schemeClr val="tx1"/>
                </a:solidFill>
                <a:latin typeface="Arial" panose="020B0604020202020204" pitchFamily="34" charset="0"/>
                <a:cs typeface="Arial" panose="020B0604020202020204" pitchFamily="34" charset="0"/>
              </a:rPr>
              <a:t>Các bước xác định term </a:t>
            </a:r>
            <a:r>
              <a:rPr lang="en-US" sz="1800">
                <a:solidFill>
                  <a:schemeClr val="tx1"/>
                </a:solidFill>
                <a:latin typeface="Arial" panose="020B0604020202020204" pitchFamily="34" charset="0"/>
                <a:cs typeface="Arial" panose="020B0604020202020204" pitchFamily="34" charset="0"/>
              </a:rPr>
              <a:t>:</a:t>
            </a:r>
          </a:p>
          <a:p>
            <a:pPr marL="139700">
              <a:lnSpc>
                <a:spcPct val="150000"/>
              </a:lnSpc>
            </a:pPr>
            <a:r>
              <a:rPr lang="vi-VN" sz="1800">
                <a:solidFill>
                  <a:schemeClr val="tx1"/>
                </a:solidFill>
                <a:latin typeface="Arial" panose="020B0604020202020204" pitchFamily="34" charset="0"/>
                <a:cs typeface="Arial" panose="020B0604020202020204" pitchFamily="34" charset="0"/>
              </a:rPr>
              <a:t>1.  Tokenization : Tách từ</a:t>
            </a:r>
          </a:p>
          <a:p>
            <a:pPr marL="139700">
              <a:lnSpc>
                <a:spcPct val="150000"/>
              </a:lnSpc>
            </a:pPr>
            <a:r>
              <a:rPr lang="vi-VN" sz="1800">
                <a:solidFill>
                  <a:schemeClr val="tx1"/>
                </a:solidFill>
                <a:latin typeface="Arial" panose="020B0604020202020204" pitchFamily="34" charset="0"/>
                <a:cs typeface="Arial" panose="020B0604020202020204" pitchFamily="34" charset="0"/>
              </a:rPr>
              <a:t>2.  Lowercase : Chuyển chữ hoa về chữ thường</a:t>
            </a:r>
          </a:p>
          <a:p>
            <a:pPr marL="139700">
              <a:lnSpc>
                <a:spcPct val="150000"/>
              </a:lnSpc>
            </a:pPr>
            <a:r>
              <a:rPr lang="vi-VN" sz="1800">
                <a:solidFill>
                  <a:schemeClr val="tx1"/>
                </a:solidFill>
                <a:latin typeface="Arial" panose="020B0604020202020204" pitchFamily="34" charset="0"/>
                <a:cs typeface="Arial" panose="020B0604020202020204" pitchFamily="34" charset="0"/>
              </a:rPr>
              <a:t>3.  Loại bỏ punctuations</a:t>
            </a:r>
          </a:p>
          <a:p>
            <a:pPr marL="139700">
              <a:lnSpc>
                <a:spcPct val="150000"/>
              </a:lnSpc>
            </a:pPr>
            <a:r>
              <a:rPr lang="vi-VN" sz="1800">
                <a:solidFill>
                  <a:schemeClr val="tx1"/>
                </a:solidFill>
                <a:latin typeface="Arial" panose="020B0604020202020204" pitchFamily="34" charset="0"/>
                <a:cs typeface="Arial" panose="020B0604020202020204" pitchFamily="34" charset="0"/>
              </a:rPr>
              <a:t>4.  Loại bỏ stopword </a:t>
            </a:r>
          </a:p>
          <a:p>
            <a:pPr marL="139700">
              <a:lnSpc>
                <a:spcPct val="150000"/>
              </a:lnSpc>
            </a:pPr>
            <a:r>
              <a:rPr lang="vi-VN" sz="1800">
                <a:solidFill>
                  <a:schemeClr val="tx1"/>
                </a:solidFill>
                <a:latin typeface="Arial" panose="020B0604020202020204" pitchFamily="34" charset="0"/>
                <a:cs typeface="Arial" panose="020B0604020202020204" pitchFamily="34" charset="0"/>
              </a:rPr>
              <a:t>5.  Steamming : Lấy từ gốc </a:t>
            </a:r>
          </a:p>
        </p:txBody>
      </p:sp>
      <p:sp>
        <p:nvSpPr>
          <p:cNvPr id="5" name="Google Shape;145;p27">
            <a:extLst>
              <a:ext uri="{FF2B5EF4-FFF2-40B4-BE49-F238E27FC236}">
                <a16:creationId xmlns:a16="http://schemas.microsoft.com/office/drawing/2014/main" id="{6A25B3CA-A96E-CA53-CC0D-C28D3B46D922}"/>
              </a:ext>
            </a:extLst>
          </p:cNvPr>
          <p:cNvSpPr txBox="1">
            <a:spLocks/>
          </p:cNvSpPr>
          <p:nvPr/>
        </p:nvSpPr>
        <p:spPr>
          <a:xfrm>
            <a:off x="0" y="32531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a:t>Phương </a:t>
            </a:r>
            <a:r>
              <a:rPr lang="en-US" err="1"/>
              <a:t>pháp</a:t>
            </a:r>
            <a:r>
              <a:rPr lang="en-US"/>
              <a:t> </a:t>
            </a:r>
            <a:r>
              <a:rPr lang="en-US" err="1"/>
              <a:t>xác</a:t>
            </a:r>
            <a:r>
              <a:rPr lang="en-US"/>
              <a:t> </a:t>
            </a:r>
            <a:r>
              <a:rPr lang="en-US" err="1"/>
              <a:t>định</a:t>
            </a:r>
            <a:r>
              <a:rPr lang="en-US"/>
              <a:t> term</a:t>
            </a:r>
          </a:p>
        </p:txBody>
      </p:sp>
      <p:sp>
        <p:nvSpPr>
          <p:cNvPr id="2" name="TextBox 1">
            <a:extLst>
              <a:ext uri="{FF2B5EF4-FFF2-40B4-BE49-F238E27FC236}">
                <a16:creationId xmlns:a16="http://schemas.microsoft.com/office/drawing/2014/main" id="{306A8B66-0010-4FC1-44EF-BBE9CBDAC55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a:t>
            </a:r>
          </a:p>
        </p:txBody>
      </p:sp>
    </p:spTree>
    <p:extLst>
      <p:ext uri="{BB962C8B-B14F-4D97-AF65-F5344CB8AC3E}">
        <p14:creationId xmlns:p14="http://schemas.microsoft.com/office/powerpoint/2010/main" val="2143558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E3091-D668-4DC0-C398-C0BB729F3FAE}"/>
              </a:ext>
            </a:extLst>
          </p:cNvPr>
          <p:cNvSpPr txBox="1"/>
          <p:nvPr/>
        </p:nvSpPr>
        <p:spPr>
          <a:xfrm>
            <a:off x="3058969" y="462846"/>
            <a:ext cx="3026060" cy="553998"/>
          </a:xfrm>
          <a:prstGeom prst="rect">
            <a:avLst/>
          </a:prstGeom>
          <a:noFill/>
        </p:spPr>
        <p:txBody>
          <a:bodyPr wrap="square" rtlCol="0">
            <a:spAutoFit/>
          </a:bodyPr>
          <a:lstStyle/>
          <a:p>
            <a:r>
              <a:rPr lang="en-US" sz="3000" b="1">
                <a:latin typeface="Arya" panose="020B0604020202020204" charset="0"/>
                <a:cs typeface="Arya" panose="020B0604020202020204" charset="0"/>
              </a:rPr>
              <a:t>T</a:t>
            </a:r>
            <a:r>
              <a:rPr lang="en-VN" sz="3000" b="1">
                <a:latin typeface="Arya" panose="020B0604020202020204" charset="0"/>
                <a:cs typeface="Arya" panose="020B0604020202020204" charset="0"/>
              </a:rPr>
              <a:t>hư viện Whoosh</a:t>
            </a:r>
            <a:endParaRPr lang="vi-VN" sz="3000" b="1">
              <a:latin typeface="Times New Roman" panose="02020603050405020304" pitchFamily="18" charset="0"/>
              <a:cs typeface="Arya" panose="020B0604020202020204" charset="0"/>
            </a:endParaRPr>
          </a:p>
        </p:txBody>
      </p:sp>
      <p:sp>
        <p:nvSpPr>
          <p:cNvPr id="4" name="TextBox 3">
            <a:extLst>
              <a:ext uri="{FF2B5EF4-FFF2-40B4-BE49-F238E27FC236}">
                <a16:creationId xmlns:a16="http://schemas.microsoft.com/office/drawing/2014/main" id="{3E4A7B36-CC80-05BA-3EDA-6C8FDBB28AC8}"/>
              </a:ext>
            </a:extLst>
          </p:cNvPr>
          <p:cNvSpPr txBox="1"/>
          <p:nvPr/>
        </p:nvSpPr>
        <p:spPr>
          <a:xfrm>
            <a:off x="632637" y="1255043"/>
            <a:ext cx="7878725" cy="2633413"/>
          </a:xfrm>
          <a:prstGeom prst="rect">
            <a:avLst/>
          </a:prstGeom>
          <a:noFill/>
        </p:spPr>
        <p:txBody>
          <a:bodyPr wrap="square" rtlCol="0">
            <a:spAutoFit/>
          </a:bodyPr>
          <a:lstStyle/>
          <a:p>
            <a:pPr>
              <a:lnSpc>
                <a:spcPct val="150000"/>
              </a:lnSpc>
            </a:pPr>
            <a:r>
              <a:rPr lang="vi-VN" sz="1600" b="0" i="0">
                <a:solidFill>
                  <a:srgbClr val="050E17"/>
                </a:solidFill>
                <a:effectLst/>
                <a:latin typeface="Arial" panose="020B0604020202020204" pitchFamily="34" charset="0"/>
                <a:cs typeface="Arial" panose="020B0604020202020204" pitchFamily="34" charset="0"/>
              </a:rPr>
              <a:t>Whoosh là một thư viện mã nguồn mở phổ biến trong truy xuất thông tin (information retrieval) trên Python. Thư viện này cung cấp các công cụ để xây dựng và quản lý một hệ thống tìm kiếm đơn giản nhưng hiệu quả. </a:t>
            </a:r>
          </a:p>
          <a:p>
            <a:pPr>
              <a:lnSpc>
                <a:spcPct val="150000"/>
              </a:lnSpc>
            </a:pPr>
            <a:endParaRPr lang="vi-VN" sz="1600" b="0" i="0">
              <a:solidFill>
                <a:srgbClr val="050E17"/>
              </a:solidFill>
              <a:effectLst/>
              <a:latin typeface="Arial" panose="020B0604020202020204" pitchFamily="34" charset="0"/>
              <a:cs typeface="Arial" panose="020B0604020202020204" pitchFamily="34" charset="0"/>
            </a:endParaRPr>
          </a:p>
          <a:p>
            <a:pPr>
              <a:lnSpc>
                <a:spcPct val="150000"/>
              </a:lnSpc>
            </a:pPr>
            <a:r>
              <a:rPr lang="vi-VN" sz="1600">
                <a:solidFill>
                  <a:srgbClr val="050E17"/>
                </a:solidFill>
                <a:latin typeface="Arial" panose="020B0604020202020204" pitchFamily="34" charset="0"/>
                <a:cs typeface="Arial" panose="020B0604020202020204" pitchFamily="34" charset="0"/>
              </a:rPr>
              <a:t>Thư viện Whoosh </a:t>
            </a:r>
            <a:r>
              <a:rPr lang="vi-VN" sz="1600" b="0" i="0">
                <a:solidFill>
                  <a:srgbClr val="050E17"/>
                </a:solidFill>
                <a:effectLst/>
                <a:latin typeface="Arial" panose="020B0604020202020204" pitchFamily="34" charset="0"/>
                <a:cs typeface="Arial" panose="020B0604020202020204" pitchFamily="34" charset="0"/>
              </a:rPr>
              <a:t>hỗ trợ các tính năng như tạo chỉ mục (index), tìm kiếm full-text, tìm kiếm theo truy vấn và hỗ trợ các tính năng khác như phân tích từ ngữ (tokenization), phân tích ngữ nghĩa (stemming), và thực thi truy vấn phức tạp.</a:t>
            </a:r>
            <a:endParaRPr lang="vi-VN" sz="16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ECCCDD9-0BA1-ACD4-AE14-BA81250AC5B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59</a:t>
            </a:r>
          </a:p>
        </p:txBody>
      </p:sp>
    </p:spTree>
    <p:extLst>
      <p:ext uri="{BB962C8B-B14F-4D97-AF65-F5344CB8AC3E}">
        <p14:creationId xmlns:p14="http://schemas.microsoft.com/office/powerpoint/2010/main" val="154932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608495A-D9AB-CC0E-23F8-202A66FDCD24}"/>
              </a:ext>
            </a:extLst>
          </p:cNvPr>
          <p:cNvGraphicFramePr>
            <a:graphicFrameLocks noGrp="1"/>
          </p:cNvGraphicFramePr>
          <p:nvPr>
            <p:extLst>
              <p:ext uri="{D42A27DB-BD31-4B8C-83A1-F6EECF244321}">
                <p14:modId xmlns:p14="http://schemas.microsoft.com/office/powerpoint/2010/main" val="3548475412"/>
              </p:ext>
            </p:extLst>
          </p:nvPr>
        </p:nvGraphicFramePr>
        <p:xfrm>
          <a:off x="1013664" y="2063588"/>
          <a:ext cx="7116671" cy="748810"/>
        </p:xfrm>
        <a:graphic>
          <a:graphicData uri="http://schemas.openxmlformats.org/drawingml/2006/table">
            <a:tbl>
              <a:tblPr firstRow="1" bandRow="1">
                <a:tableStyleId>{3E544E06-5A6E-45A2-9D23-63F523CC0A23}</a:tableStyleId>
              </a:tblPr>
              <a:tblGrid>
                <a:gridCol w="1330487">
                  <a:extLst>
                    <a:ext uri="{9D8B030D-6E8A-4147-A177-3AD203B41FA5}">
                      <a16:colId xmlns:a16="http://schemas.microsoft.com/office/drawing/2014/main" val="2786852843"/>
                    </a:ext>
                  </a:extLst>
                </a:gridCol>
                <a:gridCol w="1292211">
                  <a:extLst>
                    <a:ext uri="{9D8B030D-6E8A-4147-A177-3AD203B41FA5}">
                      <a16:colId xmlns:a16="http://schemas.microsoft.com/office/drawing/2014/main" val="2261164500"/>
                    </a:ext>
                  </a:extLst>
                </a:gridCol>
                <a:gridCol w="1368763">
                  <a:extLst>
                    <a:ext uri="{9D8B030D-6E8A-4147-A177-3AD203B41FA5}">
                      <a16:colId xmlns:a16="http://schemas.microsoft.com/office/drawing/2014/main" val="3850561519"/>
                    </a:ext>
                  </a:extLst>
                </a:gridCol>
                <a:gridCol w="1470581">
                  <a:extLst>
                    <a:ext uri="{9D8B030D-6E8A-4147-A177-3AD203B41FA5}">
                      <a16:colId xmlns:a16="http://schemas.microsoft.com/office/drawing/2014/main" val="3582734709"/>
                    </a:ext>
                  </a:extLst>
                </a:gridCol>
                <a:gridCol w="1654629">
                  <a:extLst>
                    <a:ext uri="{9D8B030D-6E8A-4147-A177-3AD203B41FA5}">
                      <a16:colId xmlns:a16="http://schemas.microsoft.com/office/drawing/2014/main" val="3017206927"/>
                    </a:ext>
                  </a:extLst>
                </a:gridCol>
              </a:tblGrid>
              <a:tr h="0">
                <a:tc>
                  <a:txBody>
                    <a:bodyPr/>
                    <a:lstStyle/>
                    <a:p>
                      <a:pPr algn="ctr"/>
                      <a:r>
                        <a:rPr lang="vi-VN" sz="1600" b="0" i="1"/>
                        <a:t>Recall</a:t>
                      </a:r>
                    </a:p>
                  </a:txBody>
                  <a:tcPr anchor="ctr" anchorCtr="1"/>
                </a:tc>
                <a:tc>
                  <a:txBody>
                    <a:bodyPr/>
                    <a:lstStyle/>
                    <a:p>
                      <a:pPr algn="ctr"/>
                      <a:r>
                        <a:rPr lang="vi-VN" sz="1600" b="0" i="1"/>
                        <a:t>Precision</a:t>
                      </a:r>
                    </a:p>
                  </a:txBody>
                  <a:tcPr anchor="ctr" anchorCtr="1"/>
                </a:tc>
                <a:tc>
                  <a:txBody>
                    <a:bodyPr/>
                    <a:lstStyle/>
                    <a:p>
                      <a:pPr algn="ctr"/>
                      <a:r>
                        <a:rPr lang="vi-VN" sz="1600" b="0" i="1"/>
                        <a:t>MAP</a:t>
                      </a:r>
                    </a:p>
                  </a:txBody>
                  <a:tcPr anchor="ctr" anchorCtr="1"/>
                </a:tc>
                <a:tc>
                  <a:txBody>
                    <a:bodyPr/>
                    <a:lstStyle/>
                    <a:p>
                      <a:pPr algn="ctr"/>
                      <a:r>
                        <a:rPr lang="vi-VN" sz="1600" b="0" i="1"/>
                        <a:t>MAP nội suy</a:t>
                      </a:r>
                    </a:p>
                  </a:txBody>
                  <a:tcPr anchor="ctr" anchorCtr="1"/>
                </a:tc>
                <a:tc>
                  <a:txBody>
                    <a:bodyPr/>
                    <a:lstStyle/>
                    <a:p>
                      <a:pPr algn="ctr"/>
                      <a:r>
                        <a:rPr lang="vi-VN" sz="1600" b="0" i="1"/>
                        <a:t>Time process</a:t>
                      </a:r>
                    </a:p>
                  </a:txBody>
                  <a:tcPr anchor="ctr" anchorCtr="1"/>
                </a:tc>
                <a:extLst>
                  <a:ext uri="{0D108BD9-81ED-4DB2-BD59-A6C34878D82A}">
                    <a16:rowId xmlns:a16="http://schemas.microsoft.com/office/drawing/2014/main" val="1369878592"/>
                  </a:ext>
                </a:extLst>
              </a:tr>
              <a:tr h="413530">
                <a:tc>
                  <a:txBody>
                    <a:bodyPr/>
                    <a:lstStyle/>
                    <a:p>
                      <a:pPr algn="ctr"/>
                      <a:r>
                        <a:rPr lang="vi-VN" sz="1600" b="0"/>
                        <a:t>0,954</a:t>
                      </a:r>
                    </a:p>
                  </a:txBody>
                  <a:tcPr anchor="ctr" anchorCtr="1"/>
                </a:tc>
                <a:tc>
                  <a:txBody>
                    <a:bodyPr/>
                    <a:lstStyle/>
                    <a:p>
                      <a:pPr algn="ctr"/>
                      <a:r>
                        <a:rPr lang="vi-VN" sz="1600" b="0"/>
                        <a:t>0,01</a:t>
                      </a:r>
                      <a:r>
                        <a:rPr lang="en-US" sz="1600" b="0"/>
                        <a:t>0</a:t>
                      </a:r>
                      <a:endParaRPr lang="vi-VN" sz="1600" b="0"/>
                    </a:p>
                  </a:txBody>
                  <a:tcPr anchor="ctr" anchorCtr="1"/>
                </a:tc>
                <a:tc>
                  <a:txBody>
                    <a:bodyPr/>
                    <a:lstStyle/>
                    <a:p>
                      <a:pPr algn="ctr"/>
                      <a:r>
                        <a:rPr lang="vi-VN" sz="1600" b="0"/>
                        <a:t>0,257</a:t>
                      </a:r>
                    </a:p>
                  </a:txBody>
                  <a:tcPr anchor="ctr" anchorCtr="1"/>
                </a:tc>
                <a:tc>
                  <a:txBody>
                    <a:bodyPr/>
                    <a:lstStyle/>
                    <a:p>
                      <a:pPr algn="ctr"/>
                      <a:r>
                        <a:rPr lang="vi-VN" sz="1600" b="0"/>
                        <a:t>0,284</a:t>
                      </a:r>
                    </a:p>
                  </a:txBody>
                  <a:tcPr anchor="ctr" anchorCtr="1"/>
                </a:tc>
                <a:tc>
                  <a:txBody>
                    <a:bodyPr/>
                    <a:lstStyle/>
                    <a:p>
                      <a:pPr algn="ctr"/>
                      <a:r>
                        <a:rPr lang="vi-VN" sz="1600" b="0"/>
                        <a:t>16.31</a:t>
                      </a:r>
                      <a:r>
                        <a:rPr lang="en-US" sz="1600" b="0"/>
                        <a:t>0</a:t>
                      </a:r>
                      <a:endParaRPr lang="vi-VN" sz="1600" b="0"/>
                    </a:p>
                  </a:txBody>
                  <a:tcPr anchor="ctr" anchorCtr="1"/>
                </a:tc>
                <a:extLst>
                  <a:ext uri="{0D108BD9-81ED-4DB2-BD59-A6C34878D82A}">
                    <a16:rowId xmlns:a16="http://schemas.microsoft.com/office/drawing/2014/main" val="2530052784"/>
                  </a:ext>
                </a:extLst>
              </a:tr>
            </a:tbl>
          </a:graphicData>
        </a:graphic>
      </p:graphicFrame>
      <p:sp>
        <p:nvSpPr>
          <p:cNvPr id="2" name="TextBox 1">
            <a:extLst>
              <a:ext uri="{FF2B5EF4-FFF2-40B4-BE49-F238E27FC236}">
                <a16:creationId xmlns:a16="http://schemas.microsoft.com/office/drawing/2014/main" id="{8A85887A-1EBB-13DE-F08D-5B726872078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60</a:t>
            </a:r>
          </a:p>
        </p:txBody>
      </p:sp>
    </p:spTree>
    <p:extLst>
      <p:ext uri="{BB962C8B-B14F-4D97-AF65-F5344CB8AC3E}">
        <p14:creationId xmlns:p14="http://schemas.microsoft.com/office/powerpoint/2010/main" val="669917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3B776-12A6-CD7A-D885-D61BABA82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30" y="178083"/>
            <a:ext cx="8410339" cy="4787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04533F-219B-2409-EA03-E6B3182C1BA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61</a:t>
            </a:r>
          </a:p>
        </p:txBody>
      </p:sp>
    </p:spTree>
    <p:extLst>
      <p:ext uri="{BB962C8B-B14F-4D97-AF65-F5344CB8AC3E}">
        <p14:creationId xmlns:p14="http://schemas.microsoft.com/office/powerpoint/2010/main" val="493888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60254-1159-0FE9-63EF-C39BC5B1FA9A}"/>
              </a:ext>
            </a:extLst>
          </p:cNvPr>
          <p:cNvSpPr txBox="1"/>
          <p:nvPr/>
        </p:nvSpPr>
        <p:spPr>
          <a:xfrm>
            <a:off x="784051" y="1071083"/>
            <a:ext cx="7575898" cy="3001334"/>
          </a:xfrm>
          <a:prstGeom prst="rect">
            <a:avLst/>
          </a:prstGeom>
          <a:noFill/>
        </p:spPr>
        <p:txBody>
          <a:bodyPr wrap="square" rtlCol="0">
            <a:spAutoFit/>
          </a:bodyPr>
          <a:lstStyle/>
          <a:p>
            <a:pPr>
              <a:lnSpc>
                <a:spcPct val="150000"/>
              </a:lnSpc>
            </a:pPr>
            <a:r>
              <a:rPr lang="vi-VN" sz="1600">
                <a:latin typeface="Arial" panose="020B0604020202020204" pitchFamily="34" charset="0"/>
                <a:cs typeface="Arial" panose="020B0604020202020204" pitchFamily="34" charset="0"/>
              </a:rPr>
              <a:t>WHOOSH có kết quả truy xuất thấp hơn so với VSM và Language model có thể do một số lí do sau:</a:t>
            </a:r>
          </a:p>
          <a:p>
            <a:pPr>
              <a:lnSpc>
                <a:spcPct val="150000"/>
              </a:lnSpc>
            </a:pPr>
            <a:r>
              <a:rPr lang="vi-VN" sz="1600">
                <a:latin typeface="Arial" panose="020B0604020202020204" pitchFamily="34" charset="0"/>
                <a:cs typeface="Arial" panose="020B0604020202020204" pitchFamily="34" charset="0"/>
              </a:rPr>
              <a:t>          - WHOOSH sử dụng trọng số TF-IDF để truy xuất thông tin, điều này có thể không đủ để đánh giá mức độ tương đồng giữa các văn bản một cách chính xác</a:t>
            </a:r>
          </a:p>
          <a:p>
            <a:pPr>
              <a:lnSpc>
                <a:spcPct val="150000"/>
              </a:lnSpc>
            </a:pPr>
            <a:r>
              <a:rPr lang="vi-VN" sz="1600">
                <a:latin typeface="Arial" panose="020B0604020202020204" pitchFamily="34" charset="0"/>
                <a:cs typeface="Arial" panose="020B0604020202020204" pitchFamily="34" charset="0"/>
              </a:rPr>
              <a:t>          - WHOOSH không phân tích ngữ cảnh và ý nghĩa của các từ trong văn bản và câu truy vấn, điều này có thể làm giảm độ chính xác của kết quả truy xuất.</a:t>
            </a:r>
          </a:p>
          <a:p>
            <a:pPr>
              <a:lnSpc>
                <a:spcPct val="150000"/>
              </a:lnSpc>
            </a:pPr>
            <a:r>
              <a:rPr lang="vi-VN" sz="1600">
                <a:latin typeface="Arial" panose="020B0604020202020204" pitchFamily="34" charset="0"/>
                <a:cs typeface="Arial" panose="020B0604020202020204" pitchFamily="34" charset="0"/>
              </a:rPr>
              <a:t>          -  VSM và ngôn ngữ mô hình có thể  tích ngữ cảnh để cải thiện độ chính xác của kết quả truy xuất.</a:t>
            </a:r>
          </a:p>
        </p:txBody>
      </p:sp>
      <p:sp>
        <p:nvSpPr>
          <p:cNvPr id="2" name="TextBox 1">
            <a:extLst>
              <a:ext uri="{FF2B5EF4-FFF2-40B4-BE49-F238E27FC236}">
                <a16:creationId xmlns:a16="http://schemas.microsoft.com/office/drawing/2014/main" id="{9653B014-3315-6039-5E3F-F62586071C5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62</a:t>
            </a:r>
          </a:p>
        </p:txBody>
      </p:sp>
    </p:spTree>
    <p:extLst>
      <p:ext uri="{BB962C8B-B14F-4D97-AF65-F5344CB8AC3E}">
        <p14:creationId xmlns:p14="http://schemas.microsoft.com/office/powerpoint/2010/main" val="2721039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D339FF-B9F2-3AA8-CA55-CD491AC39E21}"/>
              </a:ext>
            </a:extLst>
          </p:cNvPr>
          <p:cNvSpPr txBox="1"/>
          <p:nvPr/>
        </p:nvSpPr>
        <p:spPr>
          <a:xfrm>
            <a:off x="2880025" y="163901"/>
            <a:ext cx="3170142" cy="553998"/>
          </a:xfrm>
          <a:prstGeom prst="rect">
            <a:avLst/>
          </a:prstGeom>
          <a:noFill/>
        </p:spPr>
        <p:txBody>
          <a:bodyPr wrap="square" rtlCol="0">
            <a:spAutoFit/>
          </a:bodyPr>
          <a:lstStyle/>
          <a:p>
            <a:r>
              <a:rPr lang="en-US" sz="3000" err="1">
                <a:latin typeface="Arya" panose="020B0604020202020204" charset="0"/>
                <a:cs typeface="Arya" panose="020B0604020202020204" charset="0"/>
              </a:rPr>
              <a:t>Tài</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liệu</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tham</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khảo</a:t>
            </a:r>
            <a:endParaRPr lang="vi-VN" sz="3000">
              <a:cs typeface="Arya" panose="020B0604020202020204" charset="0"/>
            </a:endParaRPr>
          </a:p>
        </p:txBody>
      </p:sp>
      <p:sp>
        <p:nvSpPr>
          <p:cNvPr id="4" name="TextBox 3">
            <a:extLst>
              <a:ext uri="{FF2B5EF4-FFF2-40B4-BE49-F238E27FC236}">
                <a16:creationId xmlns:a16="http://schemas.microsoft.com/office/drawing/2014/main" id="{E6595B45-13B0-0E21-3C0B-B69D43590CEA}"/>
              </a:ext>
            </a:extLst>
          </p:cNvPr>
          <p:cNvSpPr txBox="1"/>
          <p:nvPr/>
        </p:nvSpPr>
        <p:spPr>
          <a:xfrm>
            <a:off x="1236253" y="866693"/>
            <a:ext cx="7075530" cy="3601499"/>
          </a:xfrm>
          <a:prstGeom prst="rect">
            <a:avLst/>
          </a:prstGeom>
          <a:noFill/>
        </p:spPr>
        <p:txBody>
          <a:bodyPr wrap="square" rtlCol="0">
            <a:spAutoFit/>
          </a:bodyPr>
          <a:lstStyle/>
          <a:p>
            <a:pPr marL="342900" indent="-342900">
              <a:lnSpc>
                <a:spcPct val="150000"/>
              </a:lnSpc>
              <a:buFont typeface="+mj-lt"/>
              <a:buAutoNum type="arabicPeriod"/>
            </a:pPr>
            <a:r>
              <a:rPr lang="en-US" sz="1600" i="0" err="1">
                <a:solidFill>
                  <a:schemeClr val="accent1">
                    <a:lumMod val="75000"/>
                  </a:schemeClr>
                </a:solidFill>
                <a:effectLst/>
                <a:latin typeface="Arial" panose="020B0604020202020204" pitchFamily="34" charset="0"/>
                <a:cs typeface="Arial" panose="020B0604020202020204" pitchFamily="34" charset="0"/>
              </a:rPr>
              <a:t>Tf-idf</a:t>
            </a:r>
            <a:r>
              <a:rPr lang="en-US" sz="1600" i="0">
                <a:solidFill>
                  <a:schemeClr val="accent1">
                    <a:lumMod val="75000"/>
                  </a:schemeClr>
                </a:solidFill>
                <a:effectLst/>
                <a:latin typeface="Arial" panose="020B0604020202020204" pitchFamily="34" charset="0"/>
                <a:cs typeface="Arial" panose="020B0604020202020204" pitchFamily="34" charset="0"/>
              </a:rPr>
              <a:t> algorithm, Text retrieval and Search engines</a:t>
            </a:r>
          </a:p>
          <a:p>
            <a:pPr>
              <a:lnSpc>
                <a:spcPct val="150000"/>
              </a:lnSpc>
            </a:pPr>
            <a:r>
              <a:rPr lang="vi-VN" i="1">
                <a:solidFill>
                  <a:schemeClr val="tx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https://viblo.asia/p/tf-idf-algorithm-text-retrieval-and-search-engines-1Je5EmGY5nL</a:t>
            </a:r>
            <a:endParaRPr lang="en-US"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2"/>
            </a:pPr>
            <a:r>
              <a:rPr lang="en-US" sz="1600">
                <a:solidFill>
                  <a:schemeClr val="accent1">
                    <a:lumMod val="75000"/>
                  </a:schemeClr>
                </a:solidFill>
                <a:latin typeface="Arial" panose="020B0604020202020204" pitchFamily="34" charset="0"/>
                <a:cs typeface="Arial" panose="020B0604020202020204" pitchFamily="34" charset="0"/>
              </a:rPr>
              <a:t>A Gentle Introduction to Vector Space Models</a:t>
            </a:r>
            <a:endParaRPr lang="en-US" sz="1600">
              <a:solidFill>
                <a:schemeClr val="accent1">
                  <a:lumMod val="7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nSpc>
                <a:spcPct val="150000"/>
              </a:lnSpc>
            </a:pPr>
            <a:r>
              <a:rPr lang="vi-VN" i="1">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https://machinelearningmastery.com/a-gentle-introduction-to-vector-space-models/</a:t>
            </a:r>
            <a:endParaRPr lang="vi-VN"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3"/>
            </a:pPr>
            <a:r>
              <a:rPr lang="vi-VN" sz="1600">
                <a:solidFill>
                  <a:schemeClr val="accent1">
                    <a:lumMod val="75000"/>
                  </a:schemeClr>
                </a:solidFill>
                <a:latin typeface="Arial" panose="020B0604020202020204" pitchFamily="34" charset="0"/>
                <a:cs typeface="Arial" panose="020B0604020202020204" pitchFamily="34" charset="0"/>
              </a:rPr>
              <a:t>IR Models: The Vector Space Model</a:t>
            </a:r>
            <a:endParaRPr lang="en-US" sz="1600">
              <a:solidFill>
                <a:schemeClr val="accent1">
                  <a:lumMod val="75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pPr>
              <a:lnSpc>
                <a:spcPct val="150000"/>
              </a:lnSpc>
            </a:pPr>
            <a:r>
              <a:rPr lang="vi-VN" i="1">
                <a:solidFill>
                  <a:srgbClr val="031A1D"/>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https://redirect.cs.umbc.edu/~ian/irF02/lectures/07Models-VSM.</a:t>
            </a:r>
            <a:r>
              <a:rPr lang="vi-VN" i="1">
                <a:solidFill>
                  <a:schemeClr val="accent1">
                    <a:lumMod val="75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pdf</a:t>
            </a:r>
            <a:endParaRPr lang="en-US" i="1">
              <a:solidFill>
                <a:schemeClr val="accent1">
                  <a:lumMod val="75000"/>
                </a:schemeClr>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4"/>
            </a:pPr>
            <a:r>
              <a:rPr lang="en-US" sz="1600">
                <a:solidFill>
                  <a:schemeClr val="accent1">
                    <a:lumMod val="75000"/>
                  </a:schemeClr>
                </a:solidFill>
                <a:latin typeface="Arial" panose="020B0604020202020204" pitchFamily="34" charset="0"/>
                <a:cs typeface="Arial" panose="020B0604020202020204" pitchFamily="34" charset="0"/>
              </a:rPr>
              <a:t>L</a:t>
            </a:r>
            <a:r>
              <a:rPr lang="vi-VN" sz="1600">
                <a:solidFill>
                  <a:schemeClr val="accent1">
                    <a:lumMod val="75000"/>
                  </a:schemeClr>
                </a:solidFill>
                <a:latin typeface="Arial" panose="020B0604020202020204" pitchFamily="34" charset="0"/>
                <a:cs typeface="Arial" panose="020B0604020202020204" pitchFamily="34" charset="0"/>
              </a:rPr>
              <a:t>anguage model retrieval</a:t>
            </a:r>
          </a:p>
          <a:p>
            <a:pPr>
              <a:lnSpc>
                <a:spcPct val="150000"/>
              </a:lnSpc>
            </a:pPr>
            <a:r>
              <a:rPr lang="vi-VN" i="1">
                <a:solidFill>
                  <a:schemeClr val="tx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https://www.ccs.neu.edu/home/jaa/CSG339.06F/Lectures/language.pdf</a:t>
            </a:r>
            <a:endParaRPr lang="vi-VN"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5"/>
            </a:pPr>
            <a:r>
              <a:rPr lang="en-US" sz="1600">
                <a:solidFill>
                  <a:schemeClr val="accent1">
                    <a:lumMod val="75000"/>
                  </a:schemeClr>
                </a:solidFill>
                <a:latin typeface="Arial" panose="020B0604020202020204" pitchFamily="34" charset="0"/>
                <a:cs typeface="Arial" panose="020B0604020202020204" pitchFamily="34" charset="0"/>
              </a:rPr>
              <a:t>Whoosh is a fast, featureful full-text indexing and searching</a:t>
            </a:r>
          </a:p>
          <a:p>
            <a:pPr>
              <a:lnSpc>
                <a:spcPct val="150000"/>
              </a:lnSpc>
            </a:pPr>
            <a:r>
              <a:rPr lang="vi-VN" i="1">
                <a:solidFill>
                  <a:schemeClr val="tx1"/>
                </a:solidFill>
                <a:latin typeface="Arial" panose="020B0604020202020204" pitchFamily="34" charset="0"/>
                <a:cs typeface="Arial" panose="020B0604020202020204" pitchFamily="34" charset="0"/>
                <a:hlinkClick r:id="rId6"/>
              </a:rPr>
              <a:t>https://github.com/whoosh-community/whoosh</a:t>
            </a:r>
            <a:endParaRPr lang="vi-VN" i="1">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98042C7-7C1A-0F43-F7F7-67E1B238970D}"/>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63</a:t>
            </a:r>
          </a:p>
        </p:txBody>
      </p:sp>
    </p:spTree>
    <p:extLst>
      <p:ext uri="{BB962C8B-B14F-4D97-AF65-F5344CB8AC3E}">
        <p14:creationId xmlns:p14="http://schemas.microsoft.com/office/powerpoint/2010/main" val="891949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64E9-0917-E5C8-AE12-BD9CEFFB74C9}"/>
              </a:ext>
            </a:extLst>
          </p:cNvPr>
          <p:cNvSpPr>
            <a:spLocks noGrp="1"/>
          </p:cNvSpPr>
          <p:nvPr>
            <p:ph type="title"/>
          </p:nvPr>
        </p:nvSpPr>
        <p:spPr>
          <a:xfrm>
            <a:off x="713250" y="1344478"/>
            <a:ext cx="7717500" cy="2454544"/>
          </a:xfrm>
        </p:spPr>
        <p:txBody>
          <a:bodyPr/>
          <a:lstStyle/>
          <a:p>
            <a:pPr>
              <a:lnSpc>
                <a:spcPct val="150000"/>
              </a:lnSpc>
            </a:pPr>
            <a:r>
              <a:rPr lang="en-US" err="1"/>
              <a:t>Cảm</a:t>
            </a:r>
            <a:r>
              <a:rPr lang="en-US"/>
              <a:t> </a:t>
            </a:r>
            <a:r>
              <a:rPr lang="en-US" err="1"/>
              <a:t>ơn</a:t>
            </a:r>
            <a:r>
              <a:rPr lang="en-US"/>
              <a:t> </a:t>
            </a:r>
            <a:r>
              <a:rPr lang="en-US" err="1"/>
              <a:t>thầy</a:t>
            </a:r>
            <a:r>
              <a:rPr lang="en-US"/>
              <a:t> </a:t>
            </a:r>
            <a:r>
              <a:rPr lang="en-US" err="1"/>
              <a:t>và</a:t>
            </a:r>
            <a:r>
              <a:rPr lang="en-US"/>
              <a:t> </a:t>
            </a:r>
            <a:r>
              <a:rPr lang="en-US" err="1"/>
              <a:t>các</a:t>
            </a:r>
            <a:r>
              <a:rPr lang="en-US"/>
              <a:t> </a:t>
            </a:r>
            <a:r>
              <a:rPr lang="en-US" err="1"/>
              <a:t>bạn</a:t>
            </a:r>
            <a:br>
              <a:rPr lang="en-US"/>
            </a:br>
            <a:r>
              <a:rPr lang="en-US" err="1"/>
              <a:t>đã</a:t>
            </a:r>
            <a:r>
              <a:rPr lang="en-US"/>
              <a:t> </a:t>
            </a:r>
            <a:r>
              <a:rPr lang="en-US" err="1"/>
              <a:t>lắng</a:t>
            </a:r>
            <a:r>
              <a:rPr lang="en-US"/>
              <a:t> </a:t>
            </a:r>
            <a:r>
              <a:rPr lang="en-US" err="1"/>
              <a:t>nghe</a:t>
            </a:r>
            <a:r>
              <a:rPr lang="en-US"/>
              <a:t> !</a:t>
            </a:r>
            <a:endParaRPr lang="vi-VN"/>
          </a:p>
        </p:txBody>
      </p:sp>
      <p:sp>
        <p:nvSpPr>
          <p:cNvPr id="3" name="TextBox 2">
            <a:extLst>
              <a:ext uri="{FF2B5EF4-FFF2-40B4-BE49-F238E27FC236}">
                <a16:creationId xmlns:a16="http://schemas.microsoft.com/office/drawing/2014/main" id="{17F13724-5C32-554B-27AB-F10498A4A6B6}"/>
              </a:ext>
            </a:extLst>
          </p:cNvPr>
          <p:cNvSpPr txBox="1"/>
          <p:nvPr/>
        </p:nvSpPr>
        <p:spPr>
          <a:xfrm>
            <a:off x="8739963" y="4835723"/>
            <a:ext cx="404037" cy="523220"/>
          </a:xfrm>
          <a:prstGeom prst="rect">
            <a:avLst/>
          </a:prstGeom>
          <a:noFill/>
        </p:spPr>
        <p:txBody>
          <a:bodyPr wrap="square" rtlCol="0">
            <a:spAutoFit/>
          </a:bodyPr>
          <a:lstStyle/>
          <a:p>
            <a:pPr algn="ctr"/>
            <a:r>
              <a:rPr lang="en-US" b="1">
                <a:solidFill>
                  <a:schemeClr val="accent1">
                    <a:lumMod val="50000"/>
                  </a:schemeClr>
                </a:solidFill>
              </a:rPr>
              <a:t>64</a:t>
            </a:r>
          </a:p>
          <a:p>
            <a:pPr algn="ctr"/>
            <a:endParaRPr lang="en-US" b="1">
              <a:solidFill>
                <a:schemeClr val="accent1">
                  <a:lumMod val="50000"/>
                </a:schemeClr>
              </a:solidFill>
            </a:endParaRPr>
          </a:p>
        </p:txBody>
      </p:sp>
    </p:spTree>
    <p:extLst>
      <p:ext uri="{BB962C8B-B14F-4D97-AF65-F5344CB8AC3E}">
        <p14:creationId xmlns:p14="http://schemas.microsoft.com/office/powerpoint/2010/main" val="34904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10000" fill="hold" grpId="0" nodeType="withEffect">
                                  <p:stCondLst>
                                    <p:cond delay="0"/>
                                  </p:stCondLst>
                                  <p:childTnLst>
                                    <p:animClr clrSpc="hsl" dir="cw">
                                      <p:cBhvr override="childStyle">
                                        <p:cTn id="6" dur="3000" fill="hold"/>
                                        <p:tgtEl>
                                          <p:spTgt spid="2"/>
                                        </p:tgtEl>
                                        <p:attrNameLst>
                                          <p:attrName>style.color</p:attrName>
                                        </p:attrNameLst>
                                      </p:cBhvr>
                                      <p:by>
                                        <p:hsl h="0" s="12549" l="25098"/>
                                      </p:by>
                                    </p:animClr>
                                    <p:animClr clrSpc="hsl" dir="cw">
                                      <p:cBhvr>
                                        <p:cTn id="7" dur="3000" fill="hold"/>
                                        <p:tgtEl>
                                          <p:spTgt spid="2"/>
                                        </p:tgtEl>
                                        <p:attrNameLst>
                                          <p:attrName>fillcolor</p:attrName>
                                        </p:attrNameLst>
                                      </p:cBhvr>
                                      <p:by>
                                        <p:hsl h="0" s="12549" l="25098"/>
                                      </p:by>
                                    </p:animClr>
                                    <p:animClr clrSpc="hsl" dir="cw">
                                      <p:cBhvr>
                                        <p:cTn id="8" dur="3000" fill="hold"/>
                                        <p:tgtEl>
                                          <p:spTgt spid="2"/>
                                        </p:tgtEl>
                                        <p:attrNameLst>
                                          <p:attrName>stroke.color</p:attrName>
                                        </p:attrNameLst>
                                      </p:cBhvr>
                                      <p:by>
                                        <p:hsl h="0" s="12549" l="25098"/>
                                      </p:by>
                                    </p:animClr>
                                    <p:set>
                                      <p:cBhvr>
                                        <p:cTn id="9" dur="30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EAB347-86EF-E4EE-C3C6-E95F6E3E3247}"/>
              </a:ext>
            </a:extLst>
          </p:cNvPr>
          <p:cNvSpPr txBox="1"/>
          <p:nvPr/>
        </p:nvSpPr>
        <p:spPr>
          <a:xfrm>
            <a:off x="719263" y="2716555"/>
            <a:ext cx="4944139"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7" name="TextBox 6">
            <a:extLst>
              <a:ext uri="{FF2B5EF4-FFF2-40B4-BE49-F238E27FC236}">
                <a16:creationId xmlns:a16="http://schemas.microsoft.com/office/drawing/2014/main" id="{707A2838-A97D-FDF3-1B18-BD3BD9E514C7}"/>
              </a:ext>
            </a:extLst>
          </p:cNvPr>
          <p:cNvSpPr txBox="1"/>
          <p:nvPr/>
        </p:nvSpPr>
        <p:spPr>
          <a:xfrm>
            <a:off x="1393031" y="3391473"/>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8" name="Table 4">
            <a:extLst>
              <a:ext uri="{FF2B5EF4-FFF2-40B4-BE49-F238E27FC236}">
                <a16:creationId xmlns:a16="http://schemas.microsoft.com/office/drawing/2014/main" id="{AC23294E-A2C5-7686-47B6-290C27664165}"/>
              </a:ext>
            </a:extLst>
          </p:cNvPr>
          <p:cNvGraphicFramePr>
            <a:graphicFrameLocks noGrp="1"/>
          </p:cNvGraphicFramePr>
          <p:nvPr>
            <p:extLst>
              <p:ext uri="{D42A27DB-BD31-4B8C-83A1-F6EECF244321}">
                <p14:modId xmlns:p14="http://schemas.microsoft.com/office/powerpoint/2010/main" val="1748989465"/>
              </p:ext>
            </p:extLst>
          </p:nvPr>
        </p:nvGraphicFramePr>
        <p:xfrm>
          <a:off x="1393031" y="3933002"/>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9" name="TextBox 8">
            <a:extLst>
              <a:ext uri="{FF2B5EF4-FFF2-40B4-BE49-F238E27FC236}">
                <a16:creationId xmlns:a16="http://schemas.microsoft.com/office/drawing/2014/main" id="{E7A23348-A853-2A9B-B292-647ADF2ED13B}"/>
              </a:ext>
            </a:extLst>
          </p:cNvPr>
          <p:cNvSpPr txBox="1"/>
          <p:nvPr/>
        </p:nvSpPr>
        <p:spPr>
          <a:xfrm>
            <a:off x="212817" y="345191"/>
            <a:ext cx="2856715" cy="456535"/>
          </a:xfrm>
          <a:prstGeom prst="rect">
            <a:avLst/>
          </a:prstGeom>
          <a:noFill/>
        </p:spPr>
        <p:txBody>
          <a:bodyPr wrap="square" rtlCol="0">
            <a:spAutoFit/>
          </a:bodyPr>
          <a:lstStyle/>
          <a:p>
            <a:pPr>
              <a:lnSpc>
                <a:spcPct val="150000"/>
              </a:lnSpc>
            </a:pPr>
            <a:r>
              <a:rPr lang="vi-VN" sz="1800" b="0" i="1">
                <a:solidFill>
                  <a:schemeClr val="accent1">
                    <a:lumMod val="50000"/>
                  </a:schemeClr>
                </a:solidFill>
                <a:effectLst/>
                <a:latin typeface="Arial" panose="020B0604020202020204" pitchFamily="34" charset="0"/>
                <a:cs typeface="Arial" panose="020B0604020202020204" pitchFamily="34" charset="0"/>
              </a:rPr>
              <a:t> 1. Tokenization</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E87115-5C25-0342-44CC-16BD728CFC8A}"/>
              </a:ext>
            </a:extLst>
          </p:cNvPr>
          <p:cNvSpPr txBox="1"/>
          <p:nvPr/>
        </p:nvSpPr>
        <p:spPr>
          <a:xfrm>
            <a:off x="326497" y="767035"/>
            <a:ext cx="8817503"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a:solidFill>
                  <a:srgbClr val="050E17"/>
                </a:solidFill>
                <a:latin typeface="Arial" panose="020B0604020202020204" pitchFamily="34" charset="0"/>
                <a:cs typeface="Arial" panose="020B0604020202020204" pitchFamily="34" charset="0"/>
              </a:rPr>
              <a:t>L</a:t>
            </a:r>
            <a:r>
              <a:rPr lang="vi-VN" sz="1800" b="0" i="0">
                <a:solidFill>
                  <a:srgbClr val="050E17"/>
                </a:solidFill>
                <a:effectLst/>
                <a:latin typeface="Arial" panose="020B0604020202020204" pitchFamily="34" charset="0"/>
                <a:cs typeface="Arial" panose="020B0604020202020204" pitchFamily="34" charset="0"/>
              </a:rPr>
              <a:t>à quá trình chuyển đổi một đoạn văn bản thành các đơn vị nhỏ hơn được gọi là "token”.</a:t>
            </a:r>
            <a:endParaRPr lang="en-US" sz="1800" b="0" i="0">
              <a:solidFill>
                <a:srgbClr val="050E17"/>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1800" b="0" i="0">
                <a:solidFill>
                  <a:srgbClr val="050E17"/>
                </a:solidFill>
                <a:effectLst/>
                <a:latin typeface="Arial" panose="020B0604020202020204" pitchFamily="34" charset="0"/>
                <a:cs typeface="Arial" panose="020B0604020202020204" pitchFamily="34" charset="0"/>
              </a:rPr>
              <a:t>Trong truy xuất thông tin, tách từ </a:t>
            </a:r>
            <a:r>
              <a:rPr lang="vi-VN" sz="1800">
                <a:solidFill>
                  <a:srgbClr val="050E17"/>
                </a:solidFill>
                <a:latin typeface="Arial" panose="020B0604020202020204" pitchFamily="34" charset="0"/>
                <a:cs typeface="Arial" panose="020B0604020202020204" pitchFamily="34" charset="0"/>
              </a:rPr>
              <a:t>được </a:t>
            </a:r>
            <a:r>
              <a:rPr lang="vi-VN" sz="1800" b="0" i="0">
                <a:solidFill>
                  <a:srgbClr val="050E17"/>
                </a:solidFill>
                <a:effectLst/>
                <a:latin typeface="Arial" panose="020B0604020202020204" pitchFamily="34" charset="0"/>
                <a:cs typeface="Arial" panose="020B0604020202020204" pitchFamily="34" charset="0"/>
              </a:rPr>
              <a:t>sử dụng để phân tích và trích xuất thông tin từ văn bản.</a:t>
            </a:r>
            <a:endParaRPr lang="en-US" sz="1800"/>
          </a:p>
        </p:txBody>
      </p:sp>
      <p:sp>
        <p:nvSpPr>
          <p:cNvPr id="2" name="TextBox 1">
            <a:extLst>
              <a:ext uri="{FF2B5EF4-FFF2-40B4-BE49-F238E27FC236}">
                <a16:creationId xmlns:a16="http://schemas.microsoft.com/office/drawing/2014/main" id="{07F96CC0-8CFF-0DD9-D00E-A72E4FDCD59D}"/>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7</a:t>
            </a:r>
          </a:p>
        </p:txBody>
      </p:sp>
    </p:spTree>
    <p:extLst>
      <p:ext uri="{BB962C8B-B14F-4D97-AF65-F5344CB8AC3E}">
        <p14:creationId xmlns:p14="http://schemas.microsoft.com/office/powerpoint/2010/main" val="28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6D16-9B11-8349-78C8-0437130B2E3B}"/>
              </a:ext>
            </a:extLst>
          </p:cNvPr>
          <p:cNvSpPr txBox="1"/>
          <p:nvPr/>
        </p:nvSpPr>
        <p:spPr>
          <a:xfrm>
            <a:off x="525952" y="2537576"/>
            <a:ext cx="5550194"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5" name="TextBox 4">
            <a:extLst>
              <a:ext uri="{FF2B5EF4-FFF2-40B4-BE49-F238E27FC236}">
                <a16:creationId xmlns:a16="http://schemas.microsoft.com/office/drawing/2014/main" id="{42B222AA-E12A-F87D-ACD4-854D9A40E151}"/>
              </a:ext>
            </a:extLst>
          </p:cNvPr>
          <p:cNvSpPr txBox="1"/>
          <p:nvPr/>
        </p:nvSpPr>
        <p:spPr>
          <a:xfrm>
            <a:off x="1393031" y="3022427"/>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6" name="Table 4">
            <a:extLst>
              <a:ext uri="{FF2B5EF4-FFF2-40B4-BE49-F238E27FC236}">
                <a16:creationId xmlns:a16="http://schemas.microsoft.com/office/drawing/2014/main" id="{72D5E560-CCBF-1E3E-5A92-41BA2E45567A}"/>
              </a:ext>
            </a:extLst>
          </p:cNvPr>
          <p:cNvGraphicFramePr>
            <a:graphicFrameLocks noGrp="1"/>
          </p:cNvGraphicFramePr>
          <p:nvPr>
            <p:extLst>
              <p:ext uri="{D42A27DB-BD31-4B8C-83A1-F6EECF244321}">
                <p14:modId xmlns:p14="http://schemas.microsoft.com/office/powerpoint/2010/main" val="2822925072"/>
              </p:ext>
            </p:extLst>
          </p:nvPr>
        </p:nvGraphicFramePr>
        <p:xfrm>
          <a:off x="1393031" y="3357753"/>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8" name="TextBox 7">
            <a:extLst>
              <a:ext uri="{FF2B5EF4-FFF2-40B4-BE49-F238E27FC236}">
                <a16:creationId xmlns:a16="http://schemas.microsoft.com/office/drawing/2014/main" id="{7E646AB6-A22E-7FE9-47DE-B6E3A0FEE7A8}"/>
              </a:ext>
            </a:extLst>
          </p:cNvPr>
          <p:cNvSpPr txBox="1"/>
          <p:nvPr/>
        </p:nvSpPr>
        <p:spPr>
          <a:xfrm>
            <a:off x="1393031" y="3690102"/>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9" name="Table 4">
            <a:extLst>
              <a:ext uri="{FF2B5EF4-FFF2-40B4-BE49-F238E27FC236}">
                <a16:creationId xmlns:a16="http://schemas.microsoft.com/office/drawing/2014/main" id="{01866EBC-7EB9-7601-7EC2-2BC3DC4B1AA7}"/>
              </a:ext>
            </a:extLst>
          </p:cNvPr>
          <p:cNvGraphicFramePr>
            <a:graphicFrameLocks noGrp="1"/>
          </p:cNvGraphicFramePr>
          <p:nvPr>
            <p:extLst>
              <p:ext uri="{D42A27DB-BD31-4B8C-83A1-F6EECF244321}">
                <p14:modId xmlns:p14="http://schemas.microsoft.com/office/powerpoint/2010/main" val="2169747572"/>
              </p:ext>
            </p:extLst>
          </p:nvPr>
        </p:nvGraphicFramePr>
        <p:xfrm>
          <a:off x="1393031" y="403359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2F40A881-6FAB-F0CC-74B3-746980C74B2B}"/>
              </a:ext>
            </a:extLst>
          </p:cNvPr>
          <p:cNvSpPr txBox="1"/>
          <p:nvPr/>
        </p:nvSpPr>
        <p:spPr>
          <a:xfrm>
            <a:off x="223449" y="480236"/>
            <a:ext cx="4946772" cy="456535"/>
          </a:xfrm>
          <a:prstGeom prst="rect">
            <a:avLst/>
          </a:prstGeom>
          <a:noFill/>
        </p:spPr>
        <p:txBody>
          <a:bodyPr wrap="square" rtlCol="0">
            <a:spAutoFit/>
          </a:bodyPr>
          <a:lstStyle/>
          <a:p>
            <a:pPr>
              <a:lnSpc>
                <a:spcPct val="150000"/>
              </a:lnSpc>
            </a:pPr>
            <a:r>
              <a:rPr lang="en-US" sz="1800" b="0" i="1">
                <a:solidFill>
                  <a:schemeClr val="accent1">
                    <a:lumMod val="50000"/>
                  </a:schemeClr>
                </a:solidFill>
                <a:effectLst/>
                <a:latin typeface="Arial" panose="020B0604020202020204" pitchFamily="34" charset="0"/>
                <a:cs typeface="Arial" panose="020B0604020202020204" pitchFamily="34" charset="0"/>
              </a:rPr>
              <a:t>2. Lowercase</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E2E0800-71FA-E178-6A18-A286975C81D6}"/>
              </a:ext>
            </a:extLst>
          </p:cNvPr>
          <p:cNvSpPr txBox="1"/>
          <p:nvPr/>
        </p:nvSpPr>
        <p:spPr>
          <a:xfrm>
            <a:off x="525952" y="1112696"/>
            <a:ext cx="8092096" cy="1154675"/>
          </a:xfrm>
          <a:prstGeom prst="rect">
            <a:avLst/>
          </a:prstGeom>
          <a:noFill/>
        </p:spPr>
        <p:txBody>
          <a:bodyPr wrap="square">
            <a:spAutoFit/>
          </a:bodyPr>
          <a:lstStyle/>
          <a:p>
            <a:pPr algn="just">
              <a:lnSpc>
                <a:spcPct val="150000"/>
              </a:lnSpc>
            </a:pPr>
            <a:r>
              <a:rPr lang="vi-VN" sz="1600">
                <a:latin typeface="Arial" panose="020B0604020202020204" pitchFamily="34" charset="0"/>
                <a:cs typeface="Arial" panose="020B0604020202020204" pitchFamily="34" charset="0"/>
              </a:rPr>
              <a:t>Các từ được viết hoa hoặc viết thường trong văn bản được xem là những từ khác nhau, tạo nên số lượng từ lớn. Do đó, khi chuyển chữ hoa về chữ thường có nhiều lợi ích như giảm độ phức tạp, giảm số lượng từ, tăng khả năng tương đồng các từ …</a:t>
            </a:r>
          </a:p>
        </p:txBody>
      </p:sp>
      <p:sp>
        <p:nvSpPr>
          <p:cNvPr id="4" name="TextBox 3">
            <a:extLst>
              <a:ext uri="{FF2B5EF4-FFF2-40B4-BE49-F238E27FC236}">
                <a16:creationId xmlns:a16="http://schemas.microsoft.com/office/drawing/2014/main" id="{BFC05EF1-568A-55BC-23A4-8A229FFDDC8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8</a:t>
            </a:r>
          </a:p>
        </p:txBody>
      </p:sp>
    </p:spTree>
    <p:extLst>
      <p:ext uri="{BB962C8B-B14F-4D97-AF65-F5344CB8AC3E}">
        <p14:creationId xmlns:p14="http://schemas.microsoft.com/office/powerpoint/2010/main" val="34608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F26BB1-57F7-9F88-78B8-C42BCDDE19E7}"/>
              </a:ext>
            </a:extLst>
          </p:cNvPr>
          <p:cNvSpPr txBox="1"/>
          <p:nvPr/>
        </p:nvSpPr>
        <p:spPr>
          <a:xfrm>
            <a:off x="562886" y="2528039"/>
            <a:ext cx="7070651"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5" name="TextBox 4">
            <a:extLst>
              <a:ext uri="{FF2B5EF4-FFF2-40B4-BE49-F238E27FC236}">
                <a16:creationId xmlns:a16="http://schemas.microsoft.com/office/drawing/2014/main" id="{226A5FE8-9592-32E3-1562-7D9BB3DF5536}"/>
              </a:ext>
            </a:extLst>
          </p:cNvPr>
          <p:cNvSpPr txBox="1"/>
          <p:nvPr/>
        </p:nvSpPr>
        <p:spPr>
          <a:xfrm>
            <a:off x="1364257" y="3074189"/>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6" name="Table 4">
            <a:extLst>
              <a:ext uri="{FF2B5EF4-FFF2-40B4-BE49-F238E27FC236}">
                <a16:creationId xmlns:a16="http://schemas.microsoft.com/office/drawing/2014/main" id="{77D94D7C-40AE-6B43-C2F5-57028299271B}"/>
              </a:ext>
            </a:extLst>
          </p:cNvPr>
          <p:cNvGraphicFramePr>
            <a:graphicFrameLocks noGrp="1"/>
          </p:cNvGraphicFramePr>
          <p:nvPr>
            <p:extLst>
              <p:ext uri="{D42A27DB-BD31-4B8C-83A1-F6EECF244321}">
                <p14:modId xmlns:p14="http://schemas.microsoft.com/office/powerpoint/2010/main" val="2850272822"/>
              </p:ext>
            </p:extLst>
          </p:nvPr>
        </p:nvGraphicFramePr>
        <p:xfrm>
          <a:off x="1406788" y="3474178"/>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7" name="TextBox 6">
            <a:extLst>
              <a:ext uri="{FF2B5EF4-FFF2-40B4-BE49-F238E27FC236}">
                <a16:creationId xmlns:a16="http://schemas.microsoft.com/office/drawing/2014/main" id="{A990DEAF-C921-B258-1B25-5CCFE0E48CEA}"/>
              </a:ext>
            </a:extLst>
          </p:cNvPr>
          <p:cNvSpPr txBox="1"/>
          <p:nvPr/>
        </p:nvSpPr>
        <p:spPr>
          <a:xfrm>
            <a:off x="1406788" y="3888116"/>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8" name="Table 4">
            <a:extLst>
              <a:ext uri="{FF2B5EF4-FFF2-40B4-BE49-F238E27FC236}">
                <a16:creationId xmlns:a16="http://schemas.microsoft.com/office/drawing/2014/main" id="{79548881-15B6-DC5D-B83F-03C4D88708E8}"/>
              </a:ext>
            </a:extLst>
          </p:cNvPr>
          <p:cNvGraphicFramePr>
            <a:graphicFrameLocks noGrp="1"/>
          </p:cNvGraphicFramePr>
          <p:nvPr>
            <p:extLst>
              <p:ext uri="{D42A27DB-BD31-4B8C-83A1-F6EECF244321}">
                <p14:modId xmlns:p14="http://schemas.microsoft.com/office/powerpoint/2010/main" val="1554787070"/>
              </p:ext>
            </p:extLst>
          </p:nvPr>
        </p:nvGraphicFramePr>
        <p:xfrm>
          <a:off x="1406788" y="426126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8175D432-BABD-9CF5-43C2-BF421E535CAE}"/>
              </a:ext>
            </a:extLst>
          </p:cNvPr>
          <p:cNvSpPr txBox="1"/>
          <p:nvPr/>
        </p:nvSpPr>
        <p:spPr>
          <a:xfrm>
            <a:off x="319143" y="430243"/>
            <a:ext cx="2677960" cy="456535"/>
          </a:xfrm>
          <a:prstGeom prst="rect">
            <a:avLst/>
          </a:prstGeom>
          <a:noFill/>
        </p:spPr>
        <p:txBody>
          <a:bodyPr wrap="square" rtlCol="0">
            <a:spAutoFit/>
          </a:bodyPr>
          <a:lstStyle/>
          <a:p>
            <a:pPr>
              <a:lnSpc>
                <a:spcPct val="150000"/>
              </a:lnSpc>
            </a:pPr>
            <a:r>
              <a:rPr lang="en-US" sz="1800" b="0" i="1">
                <a:solidFill>
                  <a:schemeClr val="accent1">
                    <a:lumMod val="50000"/>
                  </a:schemeClr>
                </a:solidFill>
                <a:effectLst/>
                <a:latin typeface="Arial" panose="020B0604020202020204" pitchFamily="34" charset="0"/>
                <a:cs typeface="Arial" panose="020B0604020202020204" pitchFamily="34" charset="0"/>
              </a:rPr>
              <a:t>3. Loại bỏ </a:t>
            </a:r>
            <a:r>
              <a:rPr lang="en-US" sz="1800" i="1">
                <a:solidFill>
                  <a:schemeClr val="accent1">
                    <a:lumMod val="50000"/>
                  </a:schemeClr>
                </a:solidFill>
                <a:latin typeface="Arial" panose="020B0604020202020204" pitchFamily="34" charset="0"/>
                <a:cs typeface="Arial" panose="020B0604020202020204" pitchFamily="34" charset="0"/>
              </a:rPr>
              <a:t>P</a:t>
            </a:r>
            <a:r>
              <a:rPr lang="en-US" sz="1800" b="0" i="1">
                <a:solidFill>
                  <a:schemeClr val="accent1">
                    <a:lumMod val="50000"/>
                  </a:schemeClr>
                </a:solidFill>
                <a:effectLst/>
                <a:latin typeface="Arial" panose="020B0604020202020204" pitchFamily="34" charset="0"/>
                <a:cs typeface="Arial" panose="020B0604020202020204" pitchFamily="34" charset="0"/>
              </a:rPr>
              <a:t>unctuations</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129212-4BF9-09BF-F05F-F272AB0011C1}"/>
              </a:ext>
            </a:extLst>
          </p:cNvPr>
          <p:cNvSpPr txBox="1"/>
          <p:nvPr/>
        </p:nvSpPr>
        <p:spPr>
          <a:xfrm>
            <a:off x="562886" y="935323"/>
            <a:ext cx="8018228" cy="1524007"/>
          </a:xfrm>
          <a:prstGeom prst="rect">
            <a:avLst/>
          </a:prstGeom>
          <a:noFill/>
        </p:spPr>
        <p:txBody>
          <a:bodyPr wrap="square">
            <a:spAutoFit/>
          </a:bodyPr>
          <a:lstStyle/>
          <a:p>
            <a:pPr>
              <a:lnSpc>
                <a:spcPct val="150000"/>
              </a:lnSpc>
            </a:pPr>
            <a:r>
              <a:rPr lang="vi-VN" sz="1600">
                <a:latin typeface="Arial" panose="020B0604020202020204" pitchFamily="34" charset="0"/>
                <a:cs typeface="Arial" panose="020B0604020202020204" pitchFamily="34" charset="0"/>
              </a:rPr>
              <a:t>Các dấu câu, ký hiệu đặc biệt thường không mang lại nhiều ý nghĩa cho quá trình xử lý ngôn ngữ tự nhiên và có thể làm cho các thuật toán xử lý dữ liệu trở nên phức tạp hơn. Khi loại bỏ punctuations giúp giảm bớt số lượng từ, giảm độ phức tạp của văn bản và còn làm tăng tinh nhất quán của dữ liệu.</a:t>
            </a:r>
          </a:p>
        </p:txBody>
      </p:sp>
      <p:sp>
        <p:nvSpPr>
          <p:cNvPr id="3" name="TextBox 2">
            <a:extLst>
              <a:ext uri="{FF2B5EF4-FFF2-40B4-BE49-F238E27FC236}">
                <a16:creationId xmlns:a16="http://schemas.microsoft.com/office/drawing/2014/main" id="{7A2045C1-8F43-8BD8-6CBB-8DED13E6C1A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9</a:t>
            </a:r>
          </a:p>
        </p:txBody>
      </p:sp>
    </p:spTree>
    <p:extLst>
      <p:ext uri="{BB962C8B-B14F-4D97-AF65-F5344CB8AC3E}">
        <p14:creationId xmlns:p14="http://schemas.microsoft.com/office/powerpoint/2010/main" val="65609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Creative Writing Workshop by Slidesgo">
  <a:themeElements>
    <a:clrScheme name="Simple Light">
      <a:dk1>
        <a:srgbClr val="031A1D"/>
      </a:dk1>
      <a:lt1>
        <a:srgbClr val="F8F1E8"/>
      </a:lt1>
      <a:dk2>
        <a:srgbClr val="E99A6F"/>
      </a:dk2>
      <a:lt2>
        <a:srgbClr val="073B42"/>
      </a:lt2>
      <a:accent1>
        <a:srgbClr val="239C8D"/>
      </a:accent1>
      <a:accent2>
        <a:srgbClr val="8A8AB2"/>
      </a:accent2>
      <a:accent3>
        <a:srgbClr val="BA9C8F"/>
      </a:accent3>
      <a:accent4>
        <a:srgbClr val="FFFFFF"/>
      </a:accent4>
      <a:accent5>
        <a:srgbClr val="FFFFFF"/>
      </a:accent5>
      <a:accent6>
        <a:srgbClr val="FFFFFF"/>
      </a:accent6>
      <a:hlink>
        <a:srgbClr val="031A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14824B041C1B9448B13C8CB9F5495299" ma:contentTypeVersion="13" ma:contentTypeDescription="Tạo tài liệu mới." ma:contentTypeScope="" ma:versionID="86f44e88f7cbda76b1e1bd212674fc26">
  <xsd:schema xmlns:xsd="http://www.w3.org/2001/XMLSchema" xmlns:xs="http://www.w3.org/2001/XMLSchema" xmlns:p="http://schemas.microsoft.com/office/2006/metadata/properties" xmlns:ns3="565153f7-e6fa-4164-8663-0c8fda6c61a0" xmlns:ns4="15466472-23e8-46f6-9a02-d1b0101cc19b" targetNamespace="http://schemas.microsoft.com/office/2006/metadata/properties" ma:root="true" ma:fieldsID="bb89f9d296a8e12db573f62ba6dfd41b" ns3:_="" ns4:_="">
    <xsd:import namespace="565153f7-e6fa-4164-8663-0c8fda6c61a0"/>
    <xsd:import namespace="15466472-23e8-46f6-9a02-d1b0101cc19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5153f7-e6fa-4164-8663-0c8fda6c61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466472-23e8-46f6-9a02-d1b0101cc19b" elementFormDefault="qualified">
    <xsd:import namespace="http://schemas.microsoft.com/office/2006/documentManagement/types"/>
    <xsd:import namespace="http://schemas.microsoft.com/office/infopath/2007/PartnerControls"/>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element name="SharingHintHash" ma:index="19"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65153f7-e6fa-4164-8663-0c8fda6c61a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73CE69-C305-4CC0-BE3E-B4C099FDED5B}">
  <ds:schemaRefs>
    <ds:schemaRef ds:uri="15466472-23e8-46f6-9a02-d1b0101cc19b"/>
    <ds:schemaRef ds:uri="565153f7-e6fa-4164-8663-0c8fda6c61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001C7E-87A7-45F7-AF83-F67ECD9E6707}">
  <ds:schemaRefs>
    <ds:schemaRef ds:uri="15466472-23e8-46f6-9a02-d1b0101cc19b"/>
    <ds:schemaRef ds:uri="565153f7-e6fa-4164-8663-0c8fda6c61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B8A0496-49C8-40DE-BDA3-394DE18F4C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345</TotalTime>
  <Words>3964</Words>
  <Application>Microsoft Office PowerPoint</Application>
  <PresentationFormat>On-screen Show (16:9)</PresentationFormat>
  <Paragraphs>1069</Paragraphs>
  <Slides>65</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Bebas Neue</vt:lpstr>
      <vt:lpstr>Courier New</vt:lpstr>
      <vt:lpstr>Montserrat Extra-Bold</vt:lpstr>
      <vt:lpstr>Cambria Math</vt:lpstr>
      <vt:lpstr>Lexend Deca</vt:lpstr>
      <vt:lpstr>Wingdings</vt:lpstr>
      <vt:lpstr>Arial</vt:lpstr>
      <vt:lpstr>Noto Sans</vt:lpstr>
      <vt:lpstr>#9Slide03 Josefin Sans</vt:lpstr>
      <vt:lpstr>Roboto</vt:lpstr>
      <vt:lpstr>Times New Roman</vt:lpstr>
      <vt:lpstr>Arya</vt:lpstr>
      <vt:lpstr>#9Slide03 Josefin Sans Light</vt:lpstr>
      <vt:lpstr>Creative Writing Workshop by Slidesgo</vt:lpstr>
      <vt:lpstr>Truy xuất  thông tin</vt:lpstr>
      <vt:lpstr>PowerPoint Presentation</vt:lpstr>
      <vt:lpstr>Nội dung</vt:lpstr>
      <vt:lpstr>Xác định term</vt:lpstr>
      <vt:lpstr>Term là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Vector space model</vt:lpstr>
      <vt:lpstr>Giới thiệu mô hình</vt:lpstr>
      <vt:lpstr>PowerPoint Presentation</vt:lpstr>
      <vt:lpstr>Lập chỉ mục</vt:lpstr>
      <vt:lpstr>PowerPoint Presentation</vt:lpstr>
      <vt:lpstr>PowerPoint Presentation</vt:lpstr>
      <vt:lpstr>PowerPoint Presentation</vt:lpstr>
      <vt:lpstr>Công thức tính trọng số</vt:lpstr>
      <vt:lpstr>PowerPoint Presentation</vt:lpstr>
      <vt:lpstr>PowerPoint Presentation</vt:lpstr>
      <vt:lpstr>Xử lý truy vấn</vt:lpstr>
      <vt:lpstr>PowerPoint Presentation</vt:lpstr>
      <vt:lpstr>PowerPoint Presentation</vt:lpstr>
      <vt:lpstr>PowerPoint Presentation</vt:lpstr>
      <vt:lpstr>PowerPoint Presentation</vt:lpstr>
      <vt:lpstr>Ưu điểm - Nhược điểm</vt:lpstr>
      <vt:lpstr>Nội dung</vt:lpstr>
      <vt:lpstr>Language model</vt:lpstr>
      <vt:lpstr>Giới thiệu</vt:lpstr>
      <vt:lpstr>PowerPoint Presentation</vt:lpstr>
      <vt:lpstr>Quá trình xử lý</vt:lpstr>
      <vt:lpstr>PowerPoint Presentation</vt:lpstr>
      <vt:lpstr>Lập chỉ mục</vt:lpstr>
      <vt:lpstr>PowerPoint Presentation</vt:lpstr>
      <vt:lpstr>Xây dựng M_d</vt:lpstr>
      <vt:lpstr>PowerPoint Presentation</vt:lpstr>
      <vt:lpstr>PowerPoint Presentation</vt:lpstr>
      <vt:lpstr>Rel(q|M_d)</vt:lpstr>
      <vt:lpstr>PowerPoint Presentation</vt:lpstr>
      <vt:lpstr>Quá trình xử lý</vt:lpstr>
      <vt:lpstr>Smoothing</vt:lpstr>
      <vt:lpstr>PowerPoint Presentation</vt:lpstr>
      <vt:lpstr>PowerPoint Presentation</vt:lpstr>
      <vt:lpstr>Smoothing</vt:lpstr>
      <vt:lpstr>PowerPoint Presentation</vt:lpstr>
      <vt:lpstr>PowerPoint Presentation</vt:lpstr>
      <vt:lpstr>PowerPoint Presentation</vt:lpstr>
      <vt:lpstr>PowerPoint Presentation</vt:lpstr>
      <vt:lpstr>Ưu điểm - Nhược điểm</vt:lpstr>
      <vt:lpstr>Nội dung</vt:lpstr>
      <vt:lpstr>Đánh giá mô hình truy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Writing Workshop</dc:title>
  <dc:creator>Admin</dc:creator>
  <cp:lastModifiedBy>Trần Phương Thảo</cp:lastModifiedBy>
  <cp:revision>1</cp:revision>
  <dcterms:modified xsi:type="dcterms:W3CDTF">2023-07-12T08:23:50Z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0x01010014824B041C1B9448B13C8CB9F5495299</vt:lpwstr>
  </property>
</Properties>
</file>